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6" r:id="rId11"/>
    <p:sldId id="263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67" r:id="rId20"/>
    <p:sldId id="270" r:id="rId21"/>
    <p:sldId id="271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818"/>
    <a:srgbClr val="E82433"/>
    <a:srgbClr val="E43671"/>
    <a:srgbClr val="3F64D7"/>
    <a:srgbClr val="F7A007"/>
    <a:srgbClr val="33CCFF"/>
    <a:srgbClr val="395A98"/>
    <a:srgbClr val="BD024F"/>
    <a:srgbClr val="E33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612" autoAdjust="0"/>
    <p:restoredTop sz="94660"/>
  </p:normalViewPr>
  <p:slideViewPr>
    <p:cSldViewPr snapToGrid="0">
      <p:cViewPr>
        <p:scale>
          <a:sx n="96" d="100"/>
          <a:sy n="96" d="100"/>
        </p:scale>
        <p:origin x="-907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92399-9880-4F84-B892-6A034166C4AF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821FD-033D-4BE7-BDDF-FB0F7223D6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312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21FD-033D-4BE7-BDDF-FB0F7223D6B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8619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21FD-033D-4BE7-BDDF-FB0F7223D6BC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110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B98-03F8-4B1E-B8B9-395FC945D6DC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47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B98-03F8-4B1E-B8B9-395FC945D6DC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210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B98-03F8-4B1E-B8B9-395FC945D6DC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512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B98-03F8-4B1E-B8B9-395FC945D6DC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05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B98-03F8-4B1E-B8B9-395FC945D6DC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682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B98-03F8-4B1E-B8B9-395FC945D6DC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576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B98-03F8-4B1E-B8B9-395FC945D6DC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373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B98-03F8-4B1E-B8B9-395FC945D6DC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171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B98-03F8-4B1E-B8B9-395FC945D6DC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146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B98-03F8-4B1E-B8B9-395FC945D6DC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40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B98-03F8-4B1E-B8B9-395FC945D6DC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02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5CB98-03F8-4B1E-B8B9-395FC945D6DC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59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274496" y="719838"/>
            <a:ext cx="4626440" cy="1878406"/>
          </a:xfrm>
        </p:spPr>
        <p:txBody>
          <a:bodyPr>
            <a:normAutofit fontScale="90000"/>
          </a:bodyPr>
          <a:lstStyle/>
          <a:p>
            <a:pPr algn="r"/>
            <a:r>
              <a:rPr lang="tr-TR" dirty="0" smtClean="0">
                <a:solidFill>
                  <a:srgbClr val="E43671"/>
                </a:solidFill>
              </a:rPr>
              <a:t>BİLGİ PAYLAŞIM ARAÇLARI</a:t>
            </a:r>
            <a:endParaRPr lang="tr-TR" dirty="0">
              <a:solidFill>
                <a:srgbClr val="E43671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900613" y="3995350"/>
            <a:ext cx="4103344" cy="1876813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tr-TR" dirty="0" smtClean="0">
                <a:solidFill>
                  <a:schemeClr val="bg1"/>
                </a:solidFill>
              </a:rPr>
              <a:t>İşbirlikli Yazarlık</a:t>
            </a:r>
          </a:p>
          <a:p>
            <a:pPr algn="r"/>
            <a:r>
              <a:rPr lang="tr-TR" dirty="0" smtClean="0">
                <a:solidFill>
                  <a:schemeClr val="bg1"/>
                </a:solidFill>
              </a:rPr>
              <a:t>Çoklu Ortam Paylaşımları</a:t>
            </a:r>
          </a:p>
          <a:p>
            <a:pPr algn="r"/>
            <a:r>
              <a:rPr lang="tr-TR" dirty="0" smtClean="0">
                <a:solidFill>
                  <a:schemeClr val="bg1"/>
                </a:solidFill>
              </a:rPr>
              <a:t>Web Günceleri</a:t>
            </a:r>
          </a:p>
          <a:p>
            <a:pPr algn="r"/>
            <a:r>
              <a:rPr lang="tr-TR" dirty="0" smtClean="0">
                <a:solidFill>
                  <a:schemeClr val="bg1"/>
                </a:solidFill>
              </a:rPr>
              <a:t>Etiketleme ve Sosyal İmleme</a:t>
            </a:r>
          </a:p>
          <a:p>
            <a:pPr algn="r"/>
            <a:r>
              <a:rPr lang="tr-TR" dirty="0" smtClean="0">
                <a:solidFill>
                  <a:schemeClr val="bg1"/>
                </a:solidFill>
              </a:rPr>
              <a:t>Sosyal Medya</a:t>
            </a:r>
          </a:p>
          <a:p>
            <a:pPr algn="r"/>
            <a:r>
              <a:rPr lang="tr-TR" dirty="0" smtClean="0">
                <a:solidFill>
                  <a:schemeClr val="bg1"/>
                </a:solidFill>
              </a:rPr>
              <a:t>Dijital Kimlik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339054" y="6337770"/>
            <a:ext cx="17716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50" dirty="0" smtClean="0"/>
              <a:t>HÜSEYİN ALİOSMANOĞLU</a:t>
            </a:r>
            <a:endParaRPr lang="tr-TR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0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SOSYAL AĞLAR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8" y="1690690"/>
            <a:ext cx="5433400" cy="3828761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Sosyal ağlar, insanların günlük yaşamlarındaki sosyal ilişkilerini, yaşadıkları olayları internet ortamına taşıyabildiği, duygu ve düşüncelerin yanı sıra fotoğraf, </a:t>
            </a:r>
            <a:r>
              <a:rPr lang="tr-TR" dirty="0" err="1" smtClean="0"/>
              <a:t>vidyolarını</a:t>
            </a:r>
            <a:r>
              <a:rPr lang="tr-TR" dirty="0" smtClean="0"/>
              <a:t> paylaşabildiği gerçek hayatın sanal bir kopyasıdır.</a:t>
            </a:r>
          </a:p>
          <a:p>
            <a:r>
              <a:rPr lang="tr-TR" dirty="0" smtClean="0"/>
              <a:t>Sosyal ağ denilince ilk sıralarda Facebook, </a:t>
            </a:r>
            <a:r>
              <a:rPr lang="tr-TR" dirty="0" err="1" smtClean="0"/>
              <a:t>Twitter</a:t>
            </a:r>
            <a:r>
              <a:rPr lang="tr-TR" dirty="0" smtClean="0"/>
              <a:t> ve Google Plus akla gelmektedir.</a:t>
            </a:r>
          </a:p>
        </p:txBody>
      </p:sp>
      <p:pic>
        <p:nvPicPr>
          <p:cNvPr id="9218" name="Picture 2" descr="http://media.corporate.kabam.com/uploads/affiliates/logo_faceboo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t="32964" r="8951" b="35421"/>
          <a:stretch/>
        </p:blipFill>
        <p:spPr bwMode="auto">
          <a:xfrm>
            <a:off x="5959445" y="3421985"/>
            <a:ext cx="2941504" cy="82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upload.wikimedia.org/wikipedia/commons/5/51/Logo_twitter_wordmark_10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423" y="5117352"/>
            <a:ext cx="2721837" cy="54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87" y="5661720"/>
            <a:ext cx="2559048" cy="10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6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KAÇ KİŞİ KULLANIYOR?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7" y="1690690"/>
            <a:ext cx="4163801" cy="3974386"/>
          </a:xfrm>
        </p:spPr>
        <p:txBody>
          <a:bodyPr>
            <a:normAutofit/>
          </a:bodyPr>
          <a:lstStyle/>
          <a:p>
            <a:r>
              <a:rPr lang="tr-TR" dirty="0" smtClean="0"/>
              <a:t>Okulda kaç arkadaşınız var?</a:t>
            </a:r>
          </a:p>
          <a:p>
            <a:r>
              <a:rPr lang="tr-TR" dirty="0" smtClean="0"/>
              <a:t>Peki ya mahallenizde?</a:t>
            </a:r>
          </a:p>
          <a:p>
            <a:r>
              <a:rPr lang="tr-TR" dirty="0" smtClean="0"/>
              <a:t>Sizce sosyal ağlarda kaç kişi var?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15" y="1978961"/>
            <a:ext cx="3937686" cy="487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9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KAÇ KİŞİ KULLANIYOR?</a:t>
            </a:r>
            <a:endParaRPr lang="tr-TR" dirty="0"/>
          </a:p>
        </p:txBody>
      </p:sp>
      <p:pic>
        <p:nvPicPr>
          <p:cNvPr id="4" name="Picture 2" descr="http://media.corporate.kabam.com/uploads/affiliates/logo_faceboo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t="32964" r="8951" b="35421"/>
          <a:stretch/>
        </p:blipFill>
        <p:spPr bwMode="auto">
          <a:xfrm>
            <a:off x="626076" y="1535117"/>
            <a:ext cx="2903662" cy="81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5/51/Logo_twitter_wordmark_10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21" y="3509214"/>
            <a:ext cx="2562447" cy="51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233" y="5059325"/>
            <a:ext cx="2212974" cy="90186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26076" y="2405633"/>
            <a:ext cx="628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n w="0">
                  <a:solidFill>
                    <a:srgbClr val="395A98"/>
                  </a:solidFill>
                </a:ln>
                <a:solidFill>
                  <a:srgbClr val="395A9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1.200.000.000 (1.2 milyar)</a:t>
            </a:r>
            <a:endParaRPr lang="tr-TR" sz="4000" b="1" dirty="0">
              <a:ln w="0">
                <a:solidFill>
                  <a:srgbClr val="395A98"/>
                </a:solidFill>
              </a:ln>
              <a:solidFill>
                <a:srgbClr val="395A9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707601" y="4051230"/>
            <a:ext cx="628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n w="0">
                  <a:solidFill>
                    <a:srgbClr val="33CCFF"/>
                  </a:solidFill>
                </a:ln>
                <a:solidFill>
                  <a:srgbClr val="33CC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465.000.000 (465 milyon)</a:t>
            </a:r>
            <a:endParaRPr lang="tr-TR" sz="4000" b="1" dirty="0">
              <a:ln w="0">
                <a:solidFill>
                  <a:srgbClr val="33CCFF"/>
                </a:solidFill>
              </a:ln>
              <a:solidFill>
                <a:srgbClr val="33CC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066233" y="5830940"/>
            <a:ext cx="628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n w="0">
                  <a:solidFill>
                    <a:srgbClr val="3F64D7"/>
                  </a:solidFill>
                </a:ln>
                <a:solidFill>
                  <a:srgbClr val="3F64D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540.</a:t>
            </a:r>
            <a:r>
              <a:rPr lang="tr-TR" sz="4000" b="1" dirty="0" smtClean="0">
                <a:ln w="0">
                  <a:solidFill>
                    <a:srgbClr val="E82433"/>
                  </a:solidFill>
                </a:ln>
                <a:solidFill>
                  <a:srgbClr val="E824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000.</a:t>
            </a:r>
            <a:r>
              <a:rPr lang="tr-TR" sz="4000" b="1" dirty="0" smtClean="0">
                <a:ln w="0">
                  <a:solidFill>
                    <a:srgbClr val="F7A007"/>
                  </a:solidFill>
                </a:ln>
                <a:solidFill>
                  <a:srgbClr val="F7A00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000</a:t>
            </a:r>
            <a:r>
              <a:rPr lang="tr-TR" sz="4000" b="1" dirty="0" smtClean="0">
                <a:ln w="0">
                  <a:solidFill>
                    <a:srgbClr val="33CCFF"/>
                  </a:solidFill>
                </a:ln>
                <a:solidFill>
                  <a:srgbClr val="33CC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tr-TR" sz="4000" b="1" dirty="0" smtClean="0">
                <a:ln w="0">
                  <a:solidFill>
                    <a:srgbClr val="02A818"/>
                  </a:solidFill>
                </a:ln>
                <a:solidFill>
                  <a:srgbClr val="02A81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(540 milyon)</a:t>
            </a:r>
            <a:endParaRPr lang="tr-TR" sz="4000" b="1" dirty="0">
              <a:ln w="0">
                <a:solidFill>
                  <a:srgbClr val="02A818"/>
                </a:solidFill>
              </a:ln>
              <a:solidFill>
                <a:srgbClr val="02A81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83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SOSYAL AĞLARI KULLANIRKEN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8" y="1690690"/>
            <a:ext cx="3641126" cy="4001656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Milyonlarca kişinin yer aldığı sosyal ağları kullanırken çok dikkatli olmamız gerekir.</a:t>
            </a:r>
          </a:p>
          <a:p>
            <a:r>
              <a:rPr lang="tr-TR" dirty="0" smtClean="0"/>
              <a:t>Yanlışlıkla paylaştığımız veya yanlış kişilerle paylaştığımız bir bilgi bir anda milyonlarca kişiye ulaşabilir.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104" y="2669471"/>
            <a:ext cx="4525147" cy="362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KİŞİSEL BİLGİLERİNİZİ HERKESLE PAYLAŞMAYIN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825624"/>
            <a:ext cx="4660042" cy="3982051"/>
          </a:xfrm>
        </p:spPr>
        <p:txBody>
          <a:bodyPr/>
          <a:lstStyle/>
          <a:p>
            <a:r>
              <a:rPr lang="tr-TR" dirty="0" smtClean="0"/>
              <a:t>Kötü niyetli kişilerin eline geçtiğinde olumsuz sonuçlar doğurabilecek </a:t>
            </a:r>
          </a:p>
          <a:p>
            <a:pPr lvl="1"/>
            <a:r>
              <a:rPr lang="tr-TR" dirty="0" smtClean="0"/>
              <a:t>telefon numarası, </a:t>
            </a:r>
          </a:p>
          <a:p>
            <a:pPr lvl="1"/>
            <a:r>
              <a:rPr lang="tr-TR" dirty="0" smtClean="0"/>
              <a:t>doğum tarihi ve yaş</a:t>
            </a:r>
          </a:p>
          <a:p>
            <a:pPr lvl="1"/>
            <a:r>
              <a:rPr lang="tr-TR" dirty="0" smtClean="0"/>
              <a:t>T.C kimlik numarası</a:t>
            </a:r>
          </a:p>
          <a:p>
            <a:pPr lvl="1"/>
            <a:r>
              <a:rPr lang="tr-TR" dirty="0" smtClean="0"/>
              <a:t>e-posta adresi </a:t>
            </a:r>
          </a:p>
          <a:p>
            <a:r>
              <a:rPr lang="tr-TR" dirty="0" smtClean="0"/>
              <a:t>gibi bilgileri herkesle paylaşmayın.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989" y="2639527"/>
            <a:ext cx="3867881" cy="4018089"/>
          </a:xfrm>
          <a:prstGeom prst="rect">
            <a:avLst/>
          </a:prstGeom>
        </p:spPr>
      </p:pic>
      <p:cxnSp>
        <p:nvCxnSpPr>
          <p:cNvPr id="7" name="Düz Ok Bağlayıcısı 6"/>
          <p:cNvCxnSpPr/>
          <p:nvPr/>
        </p:nvCxnSpPr>
        <p:spPr>
          <a:xfrm flipH="1" flipV="1">
            <a:off x="5807676" y="3804193"/>
            <a:ext cx="807308" cy="848497"/>
          </a:xfrm>
          <a:prstGeom prst="straightConnector1">
            <a:avLst/>
          </a:prstGeom>
          <a:ln w="57150">
            <a:solidFill>
              <a:srgbClr val="E824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H="1">
            <a:off x="5632514" y="4883350"/>
            <a:ext cx="844594" cy="158207"/>
          </a:xfrm>
          <a:prstGeom prst="straightConnector1">
            <a:avLst/>
          </a:prstGeom>
          <a:ln w="57150">
            <a:solidFill>
              <a:srgbClr val="E824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H="1">
            <a:off x="6054811" y="5114010"/>
            <a:ext cx="597459" cy="703346"/>
          </a:xfrm>
          <a:prstGeom prst="straightConnector1">
            <a:avLst/>
          </a:prstGeom>
          <a:ln w="57150">
            <a:solidFill>
              <a:srgbClr val="E824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 flipV="1">
            <a:off x="6807055" y="3676832"/>
            <a:ext cx="376340" cy="826092"/>
          </a:xfrm>
          <a:prstGeom prst="straightConnector1">
            <a:avLst/>
          </a:prstGeom>
          <a:ln w="57150">
            <a:solidFill>
              <a:srgbClr val="E824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 flipV="1">
            <a:off x="6807055" y="4502924"/>
            <a:ext cx="1348404" cy="241176"/>
          </a:xfrm>
          <a:prstGeom prst="straightConnector1">
            <a:avLst/>
          </a:prstGeom>
          <a:ln w="57150">
            <a:solidFill>
              <a:srgbClr val="E824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6820930" y="4962453"/>
            <a:ext cx="989408" cy="813903"/>
          </a:xfrm>
          <a:prstGeom prst="straightConnector1">
            <a:avLst/>
          </a:prstGeom>
          <a:ln w="57150">
            <a:solidFill>
              <a:srgbClr val="E824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Çarpma 18"/>
          <p:cNvSpPr/>
          <p:nvPr/>
        </p:nvSpPr>
        <p:spPr>
          <a:xfrm>
            <a:off x="7389775" y="2483297"/>
            <a:ext cx="353793" cy="395612"/>
          </a:xfrm>
          <a:prstGeom prst="mathMultiply">
            <a:avLst/>
          </a:prstGeom>
          <a:solidFill>
            <a:srgbClr val="E82433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183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HERŞEYİ HERKESE AÇIK PAYLAŞMAYIN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825625"/>
            <a:ext cx="4710266" cy="4088478"/>
          </a:xfrm>
        </p:spPr>
        <p:txBody>
          <a:bodyPr/>
          <a:lstStyle/>
          <a:p>
            <a:r>
              <a:rPr lang="tr-TR" dirty="0" smtClean="0"/>
              <a:t>Aile, arkadaşlar, yakınlar gibi gruplar oluşturarak yapacağınız paylaşımları görecek kişileri belirleyin.</a:t>
            </a:r>
          </a:p>
          <a:p>
            <a:r>
              <a:rPr lang="tr-TR" dirty="0" smtClean="0"/>
              <a:t>Ailenize ait fotoğrafları yakınlarınızın görmesini isteyebilir fakat arkadaşlarınızın görmesini istemeyebilirsiniz.</a:t>
            </a:r>
            <a:endParaRPr lang="tr-TR" dirty="0"/>
          </a:p>
        </p:txBody>
      </p:sp>
      <p:pic>
        <p:nvPicPr>
          <p:cNvPr id="17410" name="Picture 2" descr="http://skorthodontics.com/images/family-ho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13" y="3634402"/>
            <a:ext cx="4899229" cy="322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65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TANIMADIĞINIZ KİŞİLERLE İLETİŞİME GEÇMEYİN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825625"/>
            <a:ext cx="5241208" cy="4088478"/>
          </a:xfrm>
        </p:spPr>
        <p:txBody>
          <a:bodyPr/>
          <a:lstStyle/>
          <a:p>
            <a:r>
              <a:rPr lang="tr-TR" dirty="0" smtClean="0"/>
              <a:t>Arkadaşlık teklifi gönderen tanımadığınız kişilerin tekliflerini kabul etmeyin.</a:t>
            </a:r>
          </a:p>
          <a:p>
            <a:r>
              <a:rPr lang="tr-TR" dirty="0" smtClean="0"/>
              <a:t>Unutmayın, bu kişinin zannettiğiniz kişi olduğundan asla emin olamazsınız.</a:t>
            </a:r>
          </a:p>
          <a:p>
            <a:r>
              <a:rPr lang="tr-TR" dirty="0" smtClean="0"/>
              <a:t>Siz de tanımadığınız kişiye arkadaşlık teklifi göndermeyin.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588" y="3082652"/>
            <a:ext cx="3204563" cy="361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GÜÇLÜ ŞİFRE OLUŞTURUN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825625"/>
            <a:ext cx="5241208" cy="4088478"/>
          </a:xfrm>
        </p:spPr>
        <p:txBody>
          <a:bodyPr/>
          <a:lstStyle/>
          <a:p>
            <a:r>
              <a:rPr lang="tr-TR" dirty="0" smtClean="0"/>
              <a:t>Sosyal ağ hesaplarınızı güçlü şifreler ile koruyun.</a:t>
            </a:r>
          </a:p>
          <a:p>
            <a:r>
              <a:rPr lang="tr-TR" dirty="0" smtClean="0"/>
              <a:t>Unutmayın, hesabınız ele geçirilirse yapılan tüm paylaşımlardan siz sorumlu olursunuz.</a:t>
            </a:r>
            <a:endParaRPr lang="tr-TR" dirty="0"/>
          </a:p>
        </p:txBody>
      </p:sp>
      <p:pic>
        <p:nvPicPr>
          <p:cNvPr id="4" name="Picture 2" descr="http://3.bp.blogspot.com/-h1_x1gKz668/T3EkZvT1DJI/AAAAAAAAAVc/o4UL0gI0fJk/s1600/lo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2971031"/>
            <a:ext cx="3208542" cy="32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85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PAYLAŞIMLARA DİKKAT!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825625"/>
            <a:ext cx="5241208" cy="4088478"/>
          </a:xfrm>
        </p:spPr>
        <p:txBody>
          <a:bodyPr/>
          <a:lstStyle/>
          <a:p>
            <a:r>
              <a:rPr lang="tr-TR" dirty="0" smtClean="0"/>
              <a:t>Telif hakkıyla korunan içerikleri (müzik, </a:t>
            </a:r>
            <a:r>
              <a:rPr lang="tr-TR" dirty="0" err="1" smtClean="0"/>
              <a:t>vidyo</a:t>
            </a:r>
            <a:r>
              <a:rPr lang="tr-TR" dirty="0" smtClean="0"/>
              <a:t>, fotoğraf, program) asla paylaşmayın.</a:t>
            </a:r>
          </a:p>
          <a:p>
            <a:r>
              <a:rPr lang="tr-TR" dirty="0" smtClean="0"/>
              <a:t>Herhangi bir kişiye veya kuruma hakaret, küfür etmeyin, kötü ve aşağılayıcı sözler kullanmayın.</a:t>
            </a:r>
          </a:p>
          <a:p>
            <a:r>
              <a:rPr lang="tr-TR" dirty="0" smtClean="0"/>
              <a:t>Bunlar bilişim suçlarına girdiğinden hiç beklemediğiniz cezalar ile karşılaşabilirsiniz.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72" y="3468130"/>
            <a:ext cx="5081827" cy="33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DİJİTAL KİMLİK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7" y="1690690"/>
            <a:ext cx="4905634" cy="3974386"/>
          </a:xfrm>
        </p:spPr>
        <p:txBody>
          <a:bodyPr>
            <a:normAutofit fontScale="92500"/>
          </a:bodyPr>
          <a:lstStyle/>
          <a:p>
            <a:r>
              <a:rPr lang="tr-TR" dirty="0"/>
              <a:t>İ</a:t>
            </a:r>
            <a:r>
              <a:rPr lang="tr-TR" dirty="0" smtClean="0"/>
              <a:t>nternet ortamında sanal olarak oluşturulan kimlik kartıdır.</a:t>
            </a:r>
          </a:p>
          <a:p>
            <a:r>
              <a:rPr lang="tr-TR" dirty="0" smtClean="0"/>
              <a:t>Dijital kimliğiniz ad, </a:t>
            </a:r>
            <a:r>
              <a:rPr lang="tr-TR" dirty="0" err="1" smtClean="0"/>
              <a:t>soyad</a:t>
            </a:r>
            <a:r>
              <a:rPr lang="tr-TR" dirty="0" smtClean="0"/>
              <a:t> gibi kişisel bilgilerin </a:t>
            </a:r>
            <a:r>
              <a:rPr lang="tr-TR" dirty="0" err="1" smtClean="0"/>
              <a:t>yanısıra</a:t>
            </a:r>
            <a:r>
              <a:rPr lang="tr-TR" dirty="0" smtClean="0"/>
              <a:t> eğitim durumu, iletişim bilgileri, ilgi alanları ve iş deneyimleri gibi bilgileri de içerir.</a:t>
            </a:r>
          </a:p>
          <a:p>
            <a:r>
              <a:rPr lang="tr-TR" dirty="0" smtClean="0"/>
              <a:t>Dijital kimliğinizi ücretsiz oluşturabileceğiniz servislerden en bilineni </a:t>
            </a:r>
            <a:r>
              <a:rPr lang="tr-TR" dirty="0" err="1" smtClean="0"/>
              <a:t>LinkedIn’dir</a:t>
            </a:r>
            <a:r>
              <a:rPr lang="tr-TR" dirty="0" smtClean="0"/>
              <a:t>.</a:t>
            </a:r>
          </a:p>
        </p:txBody>
      </p:sp>
      <p:pic>
        <p:nvPicPr>
          <p:cNvPr id="14338" name="Picture 2" descr="http://identity2u.com/images/homepage/card2-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455" y="4047572"/>
            <a:ext cx="351472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36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İŞBİRLİKLİ YAZARLIK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8" y="1690690"/>
            <a:ext cx="6054812" cy="4339408"/>
          </a:xfrm>
        </p:spPr>
        <p:txBody>
          <a:bodyPr/>
          <a:lstStyle/>
          <a:p>
            <a:r>
              <a:rPr lang="tr-TR" dirty="0" smtClean="0"/>
              <a:t>İçeriğinin kullanıcıların katkılarıyla oluşturulduğu bilgi paylaşım yöntemidir.</a:t>
            </a:r>
          </a:p>
          <a:p>
            <a:r>
              <a:rPr lang="tr-TR" dirty="0" smtClean="0"/>
              <a:t>İşbirlikli yazarlık sitelerine en iyi örneği çevrimiçi bir ansiklopedi olan </a:t>
            </a:r>
            <a:r>
              <a:rPr lang="tr-TR" dirty="0" err="1" smtClean="0"/>
              <a:t>Vikipedi’yi</a:t>
            </a:r>
            <a:r>
              <a:rPr lang="tr-TR" dirty="0" smtClean="0"/>
              <a:t> gösterebiliriz.</a:t>
            </a:r>
          </a:p>
          <a:p>
            <a:r>
              <a:rPr lang="tr-TR" dirty="0" smtClean="0"/>
              <a:t>Bu ansiklopedinin tamamı kullanıcıların ortak çalışmasıyla hazırlanmıştır.</a:t>
            </a:r>
            <a:endParaRPr lang="tr-TR" dirty="0"/>
          </a:p>
        </p:txBody>
      </p:sp>
      <p:pic>
        <p:nvPicPr>
          <p:cNvPr id="1026" name="Picture 2" descr="http://img.labnol.org/di/wikipedia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92" y="3253963"/>
            <a:ext cx="2962865" cy="340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4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DİJİTAL KİMLİK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7" y="1690690"/>
            <a:ext cx="4163801" cy="3974386"/>
          </a:xfrm>
        </p:spPr>
        <p:txBody>
          <a:bodyPr>
            <a:normAutofit/>
          </a:bodyPr>
          <a:lstStyle/>
          <a:p>
            <a:r>
              <a:rPr lang="tr-TR" dirty="0" smtClean="0"/>
              <a:t>Dijital kimliğiniz sayesinde sanal özgeçmişinizi (CV) oluşturarak işverenlerin sizinle iletişime geçmesini sağlayabilir ya da iş arayanlar ile bağlantı kurabilirsiniz.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87" y="3374118"/>
            <a:ext cx="5206215" cy="324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4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42054" y="2926367"/>
            <a:ext cx="3591698" cy="846563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tr-TR" dirty="0" smtClean="0">
                <a:ln w="0">
                  <a:solidFill>
                    <a:srgbClr val="E43671"/>
                  </a:solidFill>
                </a:ln>
                <a:solidFill>
                  <a:srgbClr val="E4367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TEŞEKKÜR EDERİM.</a:t>
            </a:r>
          </a:p>
        </p:txBody>
      </p:sp>
    </p:spTree>
    <p:extLst>
      <p:ext uri="{BB962C8B-B14F-4D97-AF65-F5344CB8AC3E}">
        <p14:creationId xmlns:p14="http://schemas.microsoft.com/office/powerpoint/2010/main" val="390609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ÇOKLU ORTAM PAYLAŞIMLARI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8" y="1690690"/>
            <a:ext cx="6054812" cy="3144069"/>
          </a:xfrm>
        </p:spPr>
        <p:txBody>
          <a:bodyPr/>
          <a:lstStyle/>
          <a:p>
            <a:r>
              <a:rPr lang="tr-TR" dirty="0" smtClean="0"/>
              <a:t>Çoklu ortam, bilginin yazı, ses, resim gibi farklı biçimlerin birlikte kullanılarak sunulmasıdır.</a:t>
            </a:r>
          </a:p>
          <a:p>
            <a:r>
              <a:rPr lang="tr-TR" dirty="0" smtClean="0"/>
              <a:t>Sadece ses veya görüntünün olduğu ortama çoklu ortam diyemezken, her ikisini içeren ortama çoklu ortam diyebiliriz.</a:t>
            </a:r>
          </a:p>
        </p:txBody>
      </p:sp>
      <p:pic>
        <p:nvPicPr>
          <p:cNvPr id="3074" name="Picture 2" descr="http://www.ashamstompers.com/wordpress/wp-content/plugins/cool-video-gallery/images/default_vide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852" y="4698125"/>
            <a:ext cx="1902373" cy="19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conizer.net/files/Mac_OS_X_style/orig/iTu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715" y="4674559"/>
            <a:ext cx="1560623" cy="156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cons.iconarchive.com/icons/itzikgur/my-seven/512/Pictures-Nikon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099" y="3140513"/>
            <a:ext cx="1694246" cy="169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43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ÇOKLU ORTAM PAYLAŞIMLARI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7" y="1690690"/>
            <a:ext cx="4163801" cy="3974386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Çoklu ortam paylaşım sitelerinin en popülerleri </a:t>
            </a:r>
            <a:r>
              <a:rPr lang="tr-TR" b="1" dirty="0" smtClean="0"/>
              <a:t>Youtube</a:t>
            </a:r>
            <a:r>
              <a:rPr lang="tr-TR" dirty="0" smtClean="0"/>
              <a:t>, </a:t>
            </a:r>
            <a:r>
              <a:rPr lang="tr-TR" b="1" dirty="0" err="1" smtClean="0"/>
              <a:t>Flickr</a:t>
            </a:r>
            <a:r>
              <a:rPr lang="tr-TR" dirty="0" smtClean="0"/>
              <a:t> ve </a:t>
            </a:r>
            <a:r>
              <a:rPr lang="tr-TR" b="1" dirty="0" err="1" smtClean="0"/>
              <a:t>Instagram</a:t>
            </a:r>
            <a:r>
              <a:rPr lang="tr-TR" dirty="0" err="1" smtClean="0"/>
              <a:t>’dır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Youtube bir video paylaşım sitesi iken </a:t>
            </a:r>
            <a:r>
              <a:rPr lang="tr-TR" dirty="0" err="1" smtClean="0"/>
              <a:t>Flickr</a:t>
            </a:r>
            <a:r>
              <a:rPr lang="tr-TR" dirty="0" smtClean="0"/>
              <a:t> ve </a:t>
            </a:r>
            <a:r>
              <a:rPr lang="tr-TR" dirty="0" err="1" smtClean="0"/>
              <a:t>Instagram</a:t>
            </a:r>
            <a:r>
              <a:rPr lang="tr-TR" dirty="0" smtClean="0"/>
              <a:t> ise birer resim ve fotoğraf paylaşma çoklu ortam siteleridir.</a:t>
            </a:r>
          </a:p>
        </p:txBody>
      </p:sp>
      <p:pic>
        <p:nvPicPr>
          <p:cNvPr id="2052" name="Picture 4" descr="http://darhosta.files.wordpress.com/2011/09/flick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292" y="4137929"/>
            <a:ext cx="2126285" cy="64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tmsmakina.com.tr/images/youtube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978" y="2253337"/>
            <a:ext cx="2325982" cy="164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maworld.com/cma-awards/wp-content/uploads/sites/3/2013/09/instagram-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3"/>
          <a:stretch/>
        </p:blipFill>
        <p:spPr bwMode="auto">
          <a:xfrm>
            <a:off x="5219615" y="5265600"/>
            <a:ext cx="2801353" cy="107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0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WEB GÜNCELERİ (BLOG)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7" y="1690690"/>
            <a:ext cx="4753326" cy="3974386"/>
          </a:xfrm>
        </p:spPr>
        <p:txBody>
          <a:bodyPr>
            <a:normAutofit/>
          </a:bodyPr>
          <a:lstStyle/>
          <a:p>
            <a:r>
              <a:rPr lang="tr-TR" dirty="0" smtClean="0"/>
              <a:t>İnternet günlüğü olarak tanımlayabileceğimiz </a:t>
            </a:r>
            <a:r>
              <a:rPr lang="tr-TR" b="1" dirty="0" err="1" smtClean="0"/>
              <a:t>Bloglar</a:t>
            </a:r>
            <a:r>
              <a:rPr lang="tr-TR" dirty="0" smtClean="0"/>
              <a:t> kullanıcıların dilediği konularda yazılar yazabileceği kişisel internet sayfalarıdır.</a:t>
            </a:r>
          </a:p>
          <a:p>
            <a:r>
              <a:rPr lang="tr-TR" dirty="0" smtClean="0"/>
              <a:t>Ziyaretçiler de </a:t>
            </a:r>
            <a:r>
              <a:rPr lang="tr-TR" dirty="0" err="1" smtClean="0"/>
              <a:t>blog</a:t>
            </a:r>
            <a:r>
              <a:rPr lang="tr-TR" dirty="0" smtClean="0"/>
              <a:t> sahibinin izin vermesi durumunda yazılara yorum yapabilirler.</a:t>
            </a:r>
          </a:p>
        </p:txBody>
      </p:sp>
      <p:pic>
        <p:nvPicPr>
          <p:cNvPr id="5122" name="Picture 2" descr="http://www.superlame.com/images/header_blog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56" y="3780890"/>
            <a:ext cx="3786244" cy="28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74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WEB GÜNCELERİ (BLOG)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7" y="1690690"/>
            <a:ext cx="5780742" cy="3516860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Kullanıcılar kişisel </a:t>
            </a:r>
            <a:r>
              <a:rPr lang="tr-TR" dirty="0" err="1" smtClean="0"/>
              <a:t>blog</a:t>
            </a:r>
            <a:r>
              <a:rPr lang="tr-TR" dirty="0" smtClean="0"/>
              <a:t> sayfalarında başından geçen bir olay, yaptığı bir alışveriş, okuduğu bir kitap, izlediği bir film gibi her konuyla ilgili yazı yazmakta serbesttir.</a:t>
            </a:r>
          </a:p>
          <a:p>
            <a:r>
              <a:rPr lang="tr-TR" dirty="0" err="1" smtClean="0"/>
              <a:t>Blog</a:t>
            </a:r>
            <a:r>
              <a:rPr lang="tr-TR" dirty="0" smtClean="0"/>
              <a:t> siteleri düşüncelerimizi milyonlarca internet kullanıcısıyla paylaşmak için güzel bir araçtır ve günümüzde oldukça popülerdir.</a:t>
            </a:r>
          </a:p>
          <a:p>
            <a:r>
              <a:rPr lang="tr-TR" dirty="0" err="1" smtClean="0"/>
              <a:t>Blog</a:t>
            </a:r>
            <a:r>
              <a:rPr lang="tr-TR" dirty="0" smtClean="0"/>
              <a:t> açmak ve kullanmak ücretsizdir.</a:t>
            </a:r>
          </a:p>
        </p:txBody>
      </p:sp>
      <p:pic>
        <p:nvPicPr>
          <p:cNvPr id="6148" name="Picture 4" descr="http://inforrm.files.wordpress.com/2012/03/blogg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25033"/>
          <a:stretch/>
        </p:blipFill>
        <p:spPr bwMode="auto">
          <a:xfrm>
            <a:off x="3262640" y="5693570"/>
            <a:ext cx="1958390" cy="739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2" name="Picture 8" descr="http://www.futuresimple.com/blog/wp-content/uploads/2013/09/wordpress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92" y="3244572"/>
            <a:ext cx="1713857" cy="1223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4" name="Picture 10" descr="http://www.startupcell.com/wp-content/uploads/2012/12/tumblr_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10888" r="4895" b="18308"/>
          <a:stretch/>
        </p:blipFill>
        <p:spPr bwMode="auto">
          <a:xfrm>
            <a:off x="6072568" y="5349385"/>
            <a:ext cx="2247952" cy="688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3099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ETİKETLEME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8" y="1690690"/>
            <a:ext cx="3723504" cy="3974386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Etiketler bir konuyla ilgili veya bir fotoğrafta yer alan kişiyi işaretlemek ve böylece o kişiyi haberdar etmek için kullanılır.</a:t>
            </a:r>
          </a:p>
          <a:p>
            <a:r>
              <a:rPr lang="tr-TR" dirty="0" smtClean="0"/>
              <a:t>Ayrıca etiketlenen kişinin ismine tıklandığında o kişiye ulaşılmasını da sağlar.</a:t>
            </a:r>
          </a:p>
        </p:txBody>
      </p:sp>
      <p:pic>
        <p:nvPicPr>
          <p:cNvPr id="4098" name="Picture 2" descr="http://i.i.cbsi.com/cnwk.1d/i/tim/2010/10/20/iPhotoFacebookTagging_610x4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6" r="21179" b="18665"/>
          <a:stretch/>
        </p:blipFill>
        <p:spPr bwMode="auto">
          <a:xfrm>
            <a:off x="4650919" y="3567125"/>
            <a:ext cx="3864430" cy="2535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005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SOSYAL İMLEME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8" y="1690690"/>
            <a:ext cx="5035054" cy="3974386"/>
          </a:xfrm>
        </p:spPr>
        <p:txBody>
          <a:bodyPr>
            <a:normAutofit/>
          </a:bodyPr>
          <a:lstStyle/>
          <a:p>
            <a:r>
              <a:rPr lang="tr-TR" dirty="0" smtClean="0"/>
              <a:t>Kullanıcıların internette gezinirken beğendiği içerikleri veya siteleri işaretleyip diğer kullanıcılar ile paylaşabilmesini imkan veren bilgi paylaşım araçlarıdır.</a:t>
            </a:r>
          </a:p>
          <a:p>
            <a:r>
              <a:rPr lang="tr-TR" dirty="0" smtClean="0"/>
              <a:t>En popülerleri </a:t>
            </a:r>
            <a:r>
              <a:rPr lang="tr-TR" dirty="0" err="1" smtClean="0"/>
              <a:t>Delicious</a:t>
            </a:r>
            <a:r>
              <a:rPr lang="tr-TR" dirty="0" smtClean="0"/>
              <a:t> ve </a:t>
            </a:r>
            <a:r>
              <a:rPr lang="tr-TR" dirty="0" err="1" smtClean="0"/>
              <a:t>Reddit’tir</a:t>
            </a:r>
            <a:r>
              <a:rPr lang="tr-TR" dirty="0" smtClean="0"/>
              <a:t>.</a:t>
            </a:r>
          </a:p>
        </p:txBody>
      </p:sp>
      <p:pic>
        <p:nvPicPr>
          <p:cNvPr id="8194" name="Picture 2" descr="http://upload.wikimedia.org/wikipedia/commons/thumb/3/30/Del.icio.us_old_logo.svg/467px-Del.icio.us_old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684" y="3717045"/>
            <a:ext cx="3149014" cy="8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elementaryoutfit.eu/wp-content/uploads/2013/08/reddit-logo-1024x4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44" y="5188355"/>
            <a:ext cx="3087270" cy="126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64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SOSYAL MEDYA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6076" y="1690689"/>
            <a:ext cx="3175902" cy="2989595"/>
          </a:xfrm>
        </p:spPr>
        <p:txBody>
          <a:bodyPr>
            <a:normAutofit/>
          </a:bodyPr>
          <a:lstStyle/>
          <a:p>
            <a:r>
              <a:rPr lang="tr-TR" dirty="0" smtClean="0"/>
              <a:t>Sosyal medya, kişilerin internet üzerinde birbiriyle yaptığı görüşmeler ve paylaşımların bütünüdür.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6941" y="2451176"/>
            <a:ext cx="5811196" cy="44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2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eması">
  <a:themeElements>
    <a:clrScheme name="Özel 2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B4176D"/>
      </a:hlink>
      <a:folHlink>
        <a:srgbClr val="8C8C8C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</TotalTime>
  <Words>625</Words>
  <Application>Microsoft Office PowerPoint</Application>
  <PresentationFormat>Ekran Gösterisi (4:3)</PresentationFormat>
  <Paragraphs>77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Office Teması</vt:lpstr>
      <vt:lpstr>BİLGİ PAYLAŞIM ARAÇLARI</vt:lpstr>
      <vt:lpstr>İŞBİRLİKLİ YAZARLIK</vt:lpstr>
      <vt:lpstr>ÇOKLU ORTAM PAYLAŞIMLARI</vt:lpstr>
      <vt:lpstr>ÇOKLU ORTAM PAYLAŞIMLARI</vt:lpstr>
      <vt:lpstr>WEB GÜNCELERİ (BLOG)</vt:lpstr>
      <vt:lpstr>WEB GÜNCELERİ (BLOG)</vt:lpstr>
      <vt:lpstr>ETİKETLEME</vt:lpstr>
      <vt:lpstr>SOSYAL İMLEME</vt:lpstr>
      <vt:lpstr>SOSYAL MEDYA</vt:lpstr>
      <vt:lpstr>SOSYAL AĞLAR</vt:lpstr>
      <vt:lpstr>KAÇ KİŞİ KULLANIYOR?</vt:lpstr>
      <vt:lpstr>KAÇ KİŞİ KULLANIYOR?</vt:lpstr>
      <vt:lpstr>SOSYAL AĞLARI KULLANIRKEN</vt:lpstr>
      <vt:lpstr>KİŞİSEL BİLGİLERİNİZİ HERKESLE PAYLAŞMAYIN</vt:lpstr>
      <vt:lpstr>HERŞEYİ HERKESE AÇIK PAYLAŞMAYIN</vt:lpstr>
      <vt:lpstr>TANIMADIĞINIZ KİŞİLERLE İLETİŞİME GEÇMEYİN</vt:lpstr>
      <vt:lpstr>GÜÇLÜ ŞİFRE OLUŞTURUN</vt:lpstr>
      <vt:lpstr>PAYLAŞIMLARA DİKKAT!</vt:lpstr>
      <vt:lpstr>DİJİTAL KİMLİK</vt:lpstr>
      <vt:lpstr>DİJİTAL KİMLİK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 PAYLAŞIM ARAÇLARI</dc:title>
  <dc:creator>Ahmet Soyarslan</dc:creator>
  <cp:lastModifiedBy>ALİOSMAN</cp:lastModifiedBy>
  <cp:revision>153</cp:revision>
  <dcterms:created xsi:type="dcterms:W3CDTF">2014-01-12T05:33:05Z</dcterms:created>
  <dcterms:modified xsi:type="dcterms:W3CDTF">2016-03-20T11:22:34Z</dcterms:modified>
</cp:coreProperties>
</file>