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66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97" r:id="rId13"/>
    <p:sldId id="284" r:id="rId14"/>
    <p:sldId id="293" r:id="rId15"/>
    <p:sldId id="285" r:id="rId16"/>
    <p:sldId id="288" r:id="rId17"/>
    <p:sldId id="289" r:id="rId18"/>
    <p:sldId id="290" r:id="rId19"/>
    <p:sldId id="291" r:id="rId20"/>
    <p:sldId id="292" r:id="rId21"/>
    <p:sldId id="294" r:id="rId22"/>
    <p:sldId id="295" r:id="rId23"/>
    <p:sldId id="296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586"/>
    <a:srgbClr val="443121"/>
    <a:srgbClr val="9ABE3C"/>
    <a:srgbClr val="A8AF3D"/>
    <a:srgbClr val="E9ABE7"/>
    <a:srgbClr val="D665D3"/>
    <a:srgbClr val="762EB1"/>
    <a:srgbClr val="6D1D6B"/>
    <a:srgbClr val="922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 snapToGrid="0">
      <p:cViewPr>
        <p:scale>
          <a:sx n="92" d="100"/>
          <a:sy n="92" d="100"/>
        </p:scale>
        <p:origin x="-1157" y="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tr-TR" smtClean="0"/>
              <a:pPr/>
              <a:t>20.03.2016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tr-TR" smtClean="0"/>
              <a:pPr/>
              <a:t>20.03.2016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 103"/>
          <p:cNvGrpSpPr/>
          <p:nvPr/>
        </p:nvGrpSpPr>
        <p:grpSpPr>
          <a:xfrm>
            <a:off x="214515" y="4191011"/>
            <a:ext cx="8712599" cy="2513417"/>
            <a:chOff x="286013" y="4191000"/>
            <a:chExt cx="11616798" cy="2513417"/>
          </a:xfrm>
        </p:grpSpPr>
        <p:sp>
          <p:nvSpPr>
            <p:cNvPr id="8" name="Serbest Form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9" name="Satır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0" name="Serbest Form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grpSp>
          <p:nvGrpSpPr>
            <p:cNvPr id="11" name="Grup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Serbest Form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  <p:sp>
            <p:nvSpPr>
              <p:cNvPr id="13" name="Serbest Form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sp>
          <p:nvSpPr>
            <p:cNvPr id="14" name="Serbest Form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sp>
          <p:nvSpPr>
            <p:cNvPr id="15" name="Serbest Form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6" name="Serbest Form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7" name="Serbest Form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8" name="Serbest Form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9" name="Serbest Form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grpSp>
          <p:nvGrpSpPr>
            <p:cNvPr id="20" name="Grup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Serbest Form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" name="Serbest Form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sp>
          <p:nvSpPr>
            <p:cNvPr id="23" name="Serbest Form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4" name="Serbest Form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5" name="Serbest Form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6" name="Serbest Form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7" name="Serbest Form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8" name="Serbest Form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9" name="Serbest Form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0" name="Serbest Form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1" name="Satır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2" name="Serbest Form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3" name="Serbest Form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4" name="Serbest Form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5" name="Serbest Form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6" name="Serbest Form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7" name="Serbest Form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grpSp>
          <p:nvGrpSpPr>
            <p:cNvPr id="41" name="Grup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Serbest Form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3" name="Serbest 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4" name="Serbest 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5" name="Serbest 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6" name="Serbest 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</p:grpSp>
        <p:sp>
          <p:nvSpPr>
            <p:cNvPr id="47" name="Serbest Form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8" name="Serbest Form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9" name="Serbest Form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0" name="Serbest Form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1" name="Serbest Form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53" name="Serbest Form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4" name="Satır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5" name="Serbest Form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grpSp>
          <p:nvGrpSpPr>
            <p:cNvPr id="56" name="Grup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Serbest Form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  <p:sp>
            <p:nvSpPr>
              <p:cNvPr id="58" name="Serbest Form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sp>
          <p:nvSpPr>
            <p:cNvPr id="59" name="Serbest Form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sp>
          <p:nvSpPr>
            <p:cNvPr id="60" name="Serbest Form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61" name="Serbest Form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62" name="Serbest Form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63" name="Serbest Form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64" name="Serbest Form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grpSp>
          <p:nvGrpSpPr>
            <p:cNvPr id="65" name="Grup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Serbest Form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7" name="Serbest Form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sp>
          <p:nvSpPr>
            <p:cNvPr id="68" name="Serbest Form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69" name="Serbest Form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0" name="Serbest Form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1" name="Serbest Form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2" name="Serbest Form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3" name="Serbest Form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4" name="Serbest Form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5" name="Serbest Form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6" name="Satır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7" name="Serbest Form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8" name="Serbest Form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9" name="Serbest Form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80" name="Serbest Form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81" name="Serbest Form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82" name="Serbest Form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83" name="Oval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84" name="Oval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85" name="Oval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grpSp>
          <p:nvGrpSpPr>
            <p:cNvPr id="86" name="Grup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Serbest Form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88" name="Serbest 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89" name="Serbest 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90" name="Serbest 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91" name="Serbest 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</p:grpSp>
        <p:sp>
          <p:nvSpPr>
            <p:cNvPr id="92" name="Serbest Form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93" name="Serbest Form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94" name="Serbest Form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95" name="Serbest Form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96" name="Serbest Form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97" name="Oval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grpSp>
          <p:nvGrpSpPr>
            <p:cNvPr id="98" name="Grup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Serbest Form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100" name="Serbest Form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101" name="Serbest Form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102" name="Serbest Form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  <p:sp>
            <p:nvSpPr>
              <p:cNvPr id="103" name="Serbest Form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43000" y="1005840"/>
            <a:ext cx="6858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719579"/>
            <a:ext cx="6858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tr-TR" smtClean="0"/>
              <a:pPr/>
              <a:t>20.03.2016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766560" y="567662"/>
            <a:ext cx="123444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567652"/>
            <a:ext cx="5486400" cy="545214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tr-TR" smtClean="0"/>
              <a:pPr/>
              <a:t>20.03.2016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tr-TR" smtClean="0"/>
              <a:pPr/>
              <a:t>20.03.2016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 83"/>
          <p:cNvGrpSpPr/>
          <p:nvPr/>
        </p:nvGrpSpPr>
        <p:grpSpPr>
          <a:xfrm>
            <a:off x="-83394" y="56188"/>
            <a:ext cx="890318" cy="6801813"/>
            <a:chOff x="-111192" y="56187"/>
            <a:chExt cx="1187090" cy="6801813"/>
          </a:xfrm>
        </p:grpSpPr>
        <p:sp>
          <p:nvSpPr>
            <p:cNvPr id="7" name="Serbest Form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grpSp>
          <p:nvGrpSpPr>
            <p:cNvPr id="9" name="Grup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Serbest Form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11" name="Serbest Form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sp>
          <p:nvSpPr>
            <p:cNvPr id="12" name="Serbest Form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3" name="Serbest Form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tr-TR" sz="1800" dirty="0"/>
            </a:p>
          </p:txBody>
        </p:sp>
        <p:sp>
          <p:nvSpPr>
            <p:cNvPr id="14" name="Serbest Form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5" name="Serbest Form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6" name="Serbest Form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7" name="Serbest Form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9" name="Serbest Form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sp>
          <p:nvSpPr>
            <p:cNvPr id="20" name="Serbest Form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21" name="Serbest Form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2" name="Serbest Form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grpSp>
          <p:nvGrpSpPr>
            <p:cNvPr id="23" name="Grup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Serbest Form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" name="Satır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" name="Serbest Form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" name="Serbest Form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" name="Serbest Form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1800" dirty="0"/>
              </a:p>
            </p:txBody>
          </p:sp>
        </p:grpSp>
        <p:sp>
          <p:nvSpPr>
            <p:cNvPr id="30" name="Serbest Form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1" name="Serbest Form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32" name="Serbest Form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grpSp>
          <p:nvGrpSpPr>
            <p:cNvPr id="33" name="Grup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Serbest Form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" name="Serbest 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" name="Serbest 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" name="Serbest 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" name="Serbest 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</p:grpSp>
      </p:grpSp>
      <p:grpSp>
        <p:nvGrpSpPr>
          <p:cNvPr id="83" name="Grup 82"/>
          <p:cNvGrpSpPr/>
          <p:nvPr/>
        </p:nvGrpSpPr>
        <p:grpSpPr>
          <a:xfrm>
            <a:off x="7999815" y="2618032"/>
            <a:ext cx="1032551" cy="4239979"/>
            <a:chOff x="10666412" y="2618021"/>
            <a:chExt cx="1376735" cy="4239979"/>
          </a:xfrm>
        </p:grpSpPr>
        <p:sp>
          <p:nvSpPr>
            <p:cNvPr id="82" name="Serbest Form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0" name="Serbest Form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1" name="Serbest Form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sp>
          <p:nvSpPr>
            <p:cNvPr id="43" name="Serbest Form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4" name="Satır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5" name="Serbest Form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sp>
          <p:nvSpPr>
            <p:cNvPr id="46" name="Serbest Form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7" name="Serbest Form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8" name="Serbest Form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9" name="Serbest Form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0" name="Serbest Form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1" name="Serbest Form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2" name="Satır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3" name="Serbest Form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4" name="Serbest Form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5" name="Serbest Form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6" name="Serbest Form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7" name="Serbest Form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8" name="Serbest Form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grpSp>
          <p:nvGrpSpPr>
            <p:cNvPr id="59" name="Grup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Serbest Form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6" name="Serbest Form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7" name="Serbest Form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grpSp>
          <p:nvGrpSpPr>
            <p:cNvPr id="60" name="Grup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Serbest Form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2" name="Serbest Form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3" name="Serbest Form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1800" dirty="0"/>
              </a:p>
            </p:txBody>
          </p:sp>
        </p:grp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3000" y="1709738"/>
            <a:ext cx="6858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3000" y="4589463"/>
            <a:ext cx="6858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55" indent="0">
              <a:buNone/>
              <a:defRPr sz="2000"/>
            </a:lvl2pPr>
            <a:lvl3pPr marL="914309" indent="0">
              <a:buNone/>
              <a:defRPr sz="1800"/>
            </a:lvl3pPr>
            <a:lvl4pPr marL="1371464" indent="0">
              <a:buNone/>
              <a:defRPr sz="1600"/>
            </a:lvl4pPr>
            <a:lvl5pPr marL="1828618" indent="0">
              <a:buNone/>
              <a:defRPr sz="1600"/>
            </a:lvl5pPr>
            <a:lvl6pPr marL="2285774" indent="0">
              <a:buNone/>
              <a:defRPr sz="1600"/>
            </a:lvl6pPr>
            <a:lvl7pPr marL="2742926" indent="0">
              <a:buNone/>
              <a:defRPr sz="1600"/>
            </a:lvl7pPr>
            <a:lvl8pPr marL="3200080" indent="0">
              <a:buNone/>
              <a:defRPr sz="1600"/>
            </a:lvl8pPr>
            <a:lvl9pPr marL="3657235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43000" y="1904999"/>
            <a:ext cx="329184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709160" y="1904999"/>
            <a:ext cx="329184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tr-TR" smtClean="0"/>
              <a:pPr/>
              <a:t>20.03.2016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3000" y="1905000"/>
            <a:ext cx="329184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43000" y="2588106"/>
            <a:ext cx="329184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709160" y="1905000"/>
            <a:ext cx="329184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709160" y="2588106"/>
            <a:ext cx="329184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tr-TR" smtClean="0"/>
              <a:pPr/>
              <a:t>20.03.2016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tr-TR" smtClean="0"/>
              <a:pPr/>
              <a:t>20.03.2016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tr-TR" smtClean="0"/>
              <a:pPr/>
              <a:t>20.03.2016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8342715" y="4051312"/>
            <a:ext cx="723911" cy="2807461"/>
            <a:chOff x="11123612" y="4051301"/>
            <a:chExt cx="965215" cy="2807461"/>
          </a:xfrm>
        </p:grpSpPr>
        <p:sp>
          <p:nvSpPr>
            <p:cNvPr id="9" name="Serbest 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0" name="Satır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1" name="Serbest 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2" name="Serbest 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3" name="Serbest 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4" name="Serbest 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5" name="Serbest 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6" name="Serbest 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7" name="Serbest 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74436" y="1996440"/>
            <a:ext cx="24003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838200"/>
            <a:ext cx="48006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773293" y="4258437"/>
            <a:ext cx="2402586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tr-TR" smtClean="0"/>
              <a:pPr/>
              <a:t>20.03.2016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8342715" y="4051312"/>
            <a:ext cx="723911" cy="2807461"/>
            <a:chOff x="11123612" y="4051301"/>
            <a:chExt cx="965215" cy="2807461"/>
          </a:xfrm>
        </p:grpSpPr>
        <p:sp>
          <p:nvSpPr>
            <p:cNvPr id="9" name="Serbest 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0" name="Satır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1" name="Serbest 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2" name="Serbest 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3" name="Serbest 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4" name="Serbest 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5" name="Serbest 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6" name="Serbest 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7" name="Serbest 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74436" y="1993392"/>
            <a:ext cx="24003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628648" y="838200"/>
            <a:ext cx="48006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774436" y="4255008"/>
            <a:ext cx="24003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tr-TR" smtClean="0"/>
              <a:pPr/>
              <a:t>20.03.2016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 62"/>
          <p:cNvGrpSpPr/>
          <p:nvPr userDrawn="1"/>
        </p:nvGrpSpPr>
        <p:grpSpPr>
          <a:xfrm>
            <a:off x="8342715" y="4051312"/>
            <a:ext cx="723911" cy="2807461"/>
            <a:chOff x="11123612" y="4051301"/>
            <a:chExt cx="965215" cy="2807461"/>
          </a:xfrm>
        </p:grpSpPr>
        <p:sp>
          <p:nvSpPr>
            <p:cNvPr id="38" name="Serbest Form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9" name="Satır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0" name="Serbest Form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1" name="Serbest Form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2" name="Serbest Form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3" name="Serbest Form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6" name="Serbest Form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7" name="Serbest Form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8" name="Serbest Form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</p:grpSp>
      <p:grpSp>
        <p:nvGrpSpPr>
          <p:cNvPr id="62" name="Grup 61"/>
          <p:cNvGrpSpPr/>
          <p:nvPr userDrawn="1"/>
        </p:nvGrpSpPr>
        <p:grpSpPr>
          <a:xfrm>
            <a:off x="33340" y="1370020"/>
            <a:ext cx="898922" cy="5487987"/>
            <a:chOff x="44450" y="1370013"/>
            <a:chExt cx="1198563" cy="5487987"/>
          </a:xfrm>
        </p:grpSpPr>
        <p:sp>
          <p:nvSpPr>
            <p:cNvPr id="9" name="Serbest Form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0" name="Satır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1" name="Serbest Form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2" name="Serbest Form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3" name="Serbest Form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4" name="Serbest Form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5" name="Serbest Form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6" name="Serbest Form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7" name="Satır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8" name="Serbest Form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9" name="Serbest Form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0" name="Serbest Form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1" name="Serbest Form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2" name="Serbest Form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3" name="Serbest Form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4" name="Serbest Form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5" name="Serbest Form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6" name="Satır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7" name="Serbest Form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grpSp>
          <p:nvGrpSpPr>
            <p:cNvPr id="28" name="Grup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Serbest Form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" name="Serbest Form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2" name="Serbest Form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3" name="Serbest Form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4" name="Serbest Form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5" name="Serbest Form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6" name="Serbest Form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7" name="Serbest Form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5" name="Serbest Form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grpSp>
          <p:nvGrpSpPr>
            <p:cNvPr id="49" name="Grup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Serbest Form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1" name="Satır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2" name="Serbest Form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3" name="Serbest Form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4" name="Serbest Form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5" name="Oval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1800" dirty="0"/>
              </a:p>
            </p:txBody>
          </p:sp>
        </p:grpSp>
        <p:grpSp>
          <p:nvGrpSpPr>
            <p:cNvPr id="56" name="Grup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Serbest Form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8" name="Serbest Form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9" name="Serbest Form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0" name="Serbest Form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1" name="Serbest Form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</p:grpSp>
      </p:grp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43000" y="565653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3000" y="1900823"/>
            <a:ext cx="6858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944921" y="6400800"/>
            <a:ext cx="1571029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tr-TR" smtClean="0"/>
              <a:pPr/>
              <a:t>20.03.2016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628650" y="6400800"/>
            <a:ext cx="600075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803486" y="6400800"/>
            <a:ext cx="313973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293" indent="-228578" algn="l" defTabSz="914309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01" indent="-228578" algn="l" defTabSz="914309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17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325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333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341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349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357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278F">
                <a:alpha val="57000"/>
              </a:srgbClr>
            </a:gs>
            <a:gs pos="100000">
              <a:schemeClr val="tx1">
                <a:alpha val="6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43000" y="1005840"/>
            <a:ext cx="6858000" cy="2143760"/>
          </a:xfrm>
        </p:spPr>
        <p:txBody>
          <a:bodyPr>
            <a:normAutofit/>
          </a:bodyPr>
          <a:lstStyle/>
          <a:p>
            <a:pPr rtl="1">
              <a:spcBef>
                <a:spcPts val="0"/>
              </a:spcBef>
            </a:pPr>
            <a:r>
              <a:rPr lang="tr-TR" dirty="0" smtClean="0">
                <a:solidFill>
                  <a:srgbClr val="6D1D6B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ambria" panose="02040503050406030204" pitchFamily="18" charset="0"/>
              </a:rPr>
              <a:t>Bilgi ve İletişim Teknolojileri</a:t>
            </a:r>
            <a:endParaRPr lang="tr-TR" dirty="0">
              <a:solidFill>
                <a:srgbClr val="6D1D6B"/>
              </a:solidFill>
              <a:effectLst>
                <a:outerShdw blurRad="50800" algn="ctr">
                  <a:prstClr val="black">
                    <a:alpha val="35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412067"/>
            <a:ext cx="6858000" cy="1397000"/>
          </a:xfrm>
        </p:spPr>
        <p:txBody>
          <a:bodyPr>
            <a:normAutofit lnSpcReduction="10000"/>
          </a:bodyPr>
          <a:lstStyle/>
          <a:p>
            <a:pPr rtl="1">
              <a:spcBef>
                <a:spcPts val="11"/>
              </a:spcBef>
            </a:pPr>
            <a:r>
              <a:rPr lang="tr-TR" dirty="0" smtClean="0">
                <a:solidFill>
                  <a:srgbClr val="762EB1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Bilgi, İletişim ve Teknoloji</a:t>
            </a:r>
          </a:p>
          <a:p>
            <a:pPr rtl="1">
              <a:spcBef>
                <a:spcPts val="11"/>
              </a:spcBef>
            </a:pPr>
            <a:r>
              <a:rPr lang="tr-TR" dirty="0" smtClean="0">
                <a:solidFill>
                  <a:srgbClr val="762EB1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BİT Araçları</a:t>
            </a:r>
          </a:p>
          <a:p>
            <a:pPr rtl="1">
              <a:spcBef>
                <a:spcPts val="11"/>
              </a:spcBef>
            </a:pPr>
            <a:r>
              <a:rPr lang="tr-TR" dirty="0" smtClean="0">
                <a:solidFill>
                  <a:srgbClr val="762EB1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BİT’in Faydaları</a:t>
            </a:r>
          </a:p>
          <a:p>
            <a:pPr rtl="1">
              <a:spcBef>
                <a:spcPts val="11"/>
              </a:spcBef>
            </a:pPr>
            <a:r>
              <a:rPr lang="tr-TR" dirty="0" smtClean="0">
                <a:solidFill>
                  <a:srgbClr val="762EB1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BİT’in Kullanım Alanları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7015942" y="6329290"/>
            <a:ext cx="20382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r-TR" sz="1050" dirty="0" smtClean="0">
                <a:solidFill>
                  <a:srgbClr val="892586"/>
                </a:solidFill>
              </a:rPr>
              <a:t>HÜSEYİN ALOSMANOĞLU</a:t>
            </a:r>
            <a:endParaRPr lang="tr-TR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BİT’in Amaçları/Faydaları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Bilgiye kolay ve hızlı bir şekilde ulaşmayı sağlar.</a:t>
            </a:r>
          </a:p>
          <a:p>
            <a:r>
              <a:rPr lang="tr-TR" dirty="0" smtClean="0"/>
              <a:t>İletişim ve hızlı haberleşmeyi sağlar.</a:t>
            </a:r>
          </a:p>
          <a:p>
            <a:r>
              <a:rPr lang="tr-TR" dirty="0" smtClean="0"/>
              <a:t>Maliyeti azaltır ve verimliliği artırır.</a:t>
            </a:r>
          </a:p>
          <a:p>
            <a:r>
              <a:rPr lang="tr-TR" dirty="0" smtClean="0"/>
              <a:t>Bilginin kolay ve güvenli bir şekilde saklanmasını sağlar.</a:t>
            </a:r>
          </a:p>
          <a:p>
            <a:r>
              <a:rPr lang="tr-TR" dirty="0" smtClean="0"/>
              <a:t>Zamandan tasarruf sağlar.</a:t>
            </a:r>
          </a:p>
          <a:p>
            <a:r>
              <a:rPr lang="tr-TR" b="1" dirty="0" smtClean="0"/>
              <a:t>Hayatı kolaylaştırır.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99520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Peki Zararları?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Sizce BİT’in zararlı yönleri de var mıdır?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339" y="2707611"/>
            <a:ext cx="5725060" cy="371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7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BİT’in Kullanım Alanları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3000" y="1900823"/>
            <a:ext cx="6858000" cy="1181044"/>
          </a:xfrm>
        </p:spPr>
        <p:txBody>
          <a:bodyPr/>
          <a:lstStyle/>
          <a:p>
            <a:r>
              <a:rPr lang="tr-TR" dirty="0" smtClean="0"/>
              <a:t>Bilgi ve iletişim teknolojileri araçları nerelerde karşımıza çıkıyor? Kimler kullanıyor?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441" y="3988861"/>
            <a:ext cx="2565519" cy="288409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896" y="3988861"/>
            <a:ext cx="2438162" cy="286890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41" y="3989811"/>
            <a:ext cx="2603500" cy="286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6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Nokta Yıldız 5"/>
          <p:cNvSpPr/>
          <p:nvPr/>
        </p:nvSpPr>
        <p:spPr>
          <a:xfrm>
            <a:off x="3683001" y="2422493"/>
            <a:ext cx="2573866" cy="2034690"/>
          </a:xfrm>
          <a:prstGeom prst="star32">
            <a:avLst/>
          </a:prstGeom>
          <a:solidFill>
            <a:srgbClr val="9ABE3C"/>
          </a:solidFill>
          <a:ln>
            <a:solidFill>
              <a:srgbClr val="A8AF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Franklin Gothic Medium Cond" panose="020B0606030402020204" pitchFamily="34" charset="0"/>
              </a:rPr>
              <a:t>GÜNLÜK YAŞAM</a:t>
            </a:r>
            <a:endParaRPr lang="tr-TR" sz="2800" dirty="0">
              <a:latin typeface="Franklin Gothic Medium Cond" panose="020B06060304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" y="56764"/>
            <a:ext cx="3606799" cy="270509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1" y="3788895"/>
            <a:ext cx="4428066" cy="292641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88466" y="4158950"/>
            <a:ext cx="4055533" cy="269096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55923" y="-674"/>
            <a:ext cx="3588077" cy="23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aasso.asn.au/wp-content/uploads/2012/08/Teacher-Teaching-August-12-Croppe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1860" y="487221"/>
            <a:ext cx="3104148" cy="1943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oliticalillusionsexposed.com/wp-content/uploads/2014/06/Com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6405" y="487221"/>
            <a:ext cx="2916726" cy="1943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lh6.ggpht.com/S_H1SA5xMxPaZKYXPWQeDtyASA4lpjklwHHKvfvz1dEjbkCJiDLjWFA8Q4jcDcbYo-I=w3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3144" y="5225753"/>
            <a:ext cx="1381552" cy="138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vitaminegitim.com/img/vitamin_logo-fac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266" y="2691652"/>
            <a:ext cx="2281999" cy="22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sevinckoleji.com/Document/morpakampuslogo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860" y="5140295"/>
            <a:ext cx="2233903" cy="111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2-Nokta Yıldız 5"/>
          <p:cNvSpPr/>
          <p:nvPr/>
        </p:nvSpPr>
        <p:spPr>
          <a:xfrm>
            <a:off x="3651643" y="2588982"/>
            <a:ext cx="2558032" cy="225608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atin typeface="Franklin Gothic Medium Cond" panose="020B0606030402020204" pitchFamily="34" charset="0"/>
              </a:rPr>
              <a:t>EĞİTİM</a:t>
            </a:r>
            <a:endParaRPr lang="tr-TR" sz="3200" dirty="0">
              <a:latin typeface="Franklin Gothic Medium Cond" panose="020B060603040202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77" y="3387060"/>
            <a:ext cx="3941252" cy="338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Nokta Yıldız 5"/>
          <p:cNvSpPr/>
          <p:nvPr/>
        </p:nvSpPr>
        <p:spPr>
          <a:xfrm>
            <a:off x="3674368" y="2606074"/>
            <a:ext cx="2558032" cy="2256088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atin typeface="Franklin Gothic Medium Cond" panose="020B0606030402020204" pitchFamily="34" charset="0"/>
              </a:rPr>
              <a:t>SAĞLIK</a:t>
            </a:r>
            <a:endParaRPr lang="tr-TR" sz="3200" dirty="0">
              <a:latin typeface="Franklin Gothic Medium Cond" panose="020B0606030402020204" pitchFamily="34" charset="0"/>
            </a:endParaRPr>
          </a:p>
        </p:txBody>
      </p:sp>
      <p:pic>
        <p:nvPicPr>
          <p:cNvPr id="5122" name="Picture 2" descr="http://www.researchnewstoday.com/wp-content/uploads/2014/09/Germany-Health-and-Wellness-Industry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7061" y="326691"/>
            <a:ext cx="3173731" cy="2043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8941" y="3918417"/>
            <a:ext cx="3110670" cy="2939583"/>
          </a:xfrm>
          <a:prstGeom prst="rect">
            <a:avLst/>
          </a:prstGeom>
        </p:spPr>
      </p:pic>
      <p:pic>
        <p:nvPicPr>
          <p:cNvPr id="5126" name="Picture 6" descr="http://eskisehirdh.saglik.gov.tr/userfiles/image/MH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5163" y="4085640"/>
            <a:ext cx="2064261" cy="222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CUSON X300 - Renkli Doppler Ultrasonografi Cihazı (4D yazılım ve 4D Prob Opsiyonlu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5115" y="326691"/>
            <a:ext cx="2524359" cy="2043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62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Nokta Yıldız 5"/>
          <p:cNvSpPr/>
          <p:nvPr/>
        </p:nvSpPr>
        <p:spPr>
          <a:xfrm>
            <a:off x="3358173" y="2028819"/>
            <a:ext cx="2675157" cy="2367578"/>
          </a:xfrm>
          <a:prstGeom prst="star3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atin typeface="Franklin Gothic Medium Cond" panose="020B0606030402020204" pitchFamily="34" charset="0"/>
              </a:rPr>
              <a:t>ULAŞIM</a:t>
            </a:r>
            <a:endParaRPr lang="tr-TR" sz="3200" dirty="0">
              <a:latin typeface="Franklin Gothic Medium Cond" panose="020B0606030402020204" pitchFamily="34" charset="0"/>
            </a:endParaRPr>
          </a:p>
        </p:txBody>
      </p:sp>
      <p:pic>
        <p:nvPicPr>
          <p:cNvPr id="6146" name="Picture 2" descr="http://www.tomtom.com/tr_tr/images/Navigation-App-for-Parrot-ASTEROI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6202" y="4578261"/>
            <a:ext cx="2733775" cy="2035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netucakbilet.com/wp-content/uploads/2013/07/online-ucak-bilet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1184" y="551844"/>
            <a:ext cx="3751349" cy="1273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aynelimousineservice.com/images/plane%20(1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940" y="389467"/>
            <a:ext cx="3304358" cy="141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3.bp.blogspot.com/-e-iCgllNeJ4/UBNn7pXUCSI/AAAAAAAAF5Y/E_3SDmdbyaQ/s400/space-rocket-HD-wallpape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1184" y="4578261"/>
            <a:ext cx="3257264" cy="2035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84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interlogix.com/_/assets/photos/14355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839" y="306709"/>
            <a:ext cx="2378116" cy="235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garbez.ru/_mod_files/ce_images/news/integrated-security-system-2_1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8769" y="306709"/>
            <a:ext cx="3123403" cy="2081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3s.com.tr/image/data/Guvenlik_Sistemler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839" y="4725113"/>
            <a:ext cx="3127783" cy="1886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2-Nokta Yıldız 5"/>
          <p:cNvSpPr/>
          <p:nvPr/>
        </p:nvSpPr>
        <p:spPr>
          <a:xfrm>
            <a:off x="3217333" y="2188358"/>
            <a:ext cx="2853579" cy="2367578"/>
          </a:xfrm>
          <a:prstGeom prst="star3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Franklin Gothic Medium Cond" panose="020B0606030402020204" pitchFamily="34" charset="0"/>
              </a:rPr>
              <a:t>GÜVENLİK</a:t>
            </a:r>
            <a:endParaRPr lang="tr-TR" sz="2400" dirty="0">
              <a:latin typeface="Franklin Gothic Medium Cond" panose="020B0606030402020204" pitchFamily="34" charset="0"/>
            </a:endParaRPr>
          </a:p>
        </p:txBody>
      </p:sp>
      <p:pic>
        <p:nvPicPr>
          <p:cNvPr id="7176" name="Picture 8" descr="https://c1.staticflickr.com/5/4101/4932229674_c93c11887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8769" y="4725113"/>
            <a:ext cx="2851609" cy="1899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70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Nokta Yıldız 5"/>
          <p:cNvSpPr/>
          <p:nvPr/>
        </p:nvSpPr>
        <p:spPr>
          <a:xfrm>
            <a:off x="3420533" y="2504390"/>
            <a:ext cx="2596119" cy="2146551"/>
          </a:xfrm>
          <a:prstGeom prst="star3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Franklin Gothic Medium Cond" panose="020B0606030402020204" pitchFamily="34" charset="0"/>
              </a:rPr>
              <a:t>BANKACILIK VE ALIŞVERİŞ</a:t>
            </a:r>
            <a:endParaRPr lang="tr-TR" sz="2000" dirty="0">
              <a:latin typeface="Franklin Gothic Medium Cond" panose="020B0606030402020204" pitchFamily="34" charset="0"/>
            </a:endParaRPr>
          </a:p>
        </p:txBody>
      </p:sp>
      <p:pic>
        <p:nvPicPr>
          <p:cNvPr id="8194" name="Picture 2" descr="http://www.atmms.com/blog/wp-content/uploads/2012/05/atm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3421" y="230736"/>
            <a:ext cx="3095625" cy="2085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82.222.152.134/imgsdisk/2013/03/12/1203201316074875470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2941" y="230736"/>
            <a:ext cx="3129407" cy="2085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assets.garanti.com.tr/assets/img/txt/baslik_sari_yesil/tr/int_ba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1269" y="3074882"/>
            <a:ext cx="20955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2.bp.blogspot.com/-QSBE8izIwRo/UvydqZjvhCI/AAAAAAAAGjM/JC14Wy_E4oE/s1600/icon-online-shopping-gir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660" y="3661159"/>
            <a:ext cx="2709349" cy="303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ipz2012.com/Assets/img/logos/slider_logo/hepsiburada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35" y="4839422"/>
            <a:ext cx="2506112" cy="9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708" y="5749976"/>
            <a:ext cx="1348229" cy="492104"/>
          </a:xfrm>
          <a:prstGeom prst="rect">
            <a:avLst/>
          </a:prstGeom>
        </p:spPr>
      </p:pic>
      <p:pic>
        <p:nvPicPr>
          <p:cNvPr id="8204" name="Picture 12" descr="http://blog.gittigidiyor.com/wp-content/uploads/2013/11/GG_logotype_CMYK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120" y="6126937"/>
            <a:ext cx="1593719" cy="49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www.asemlakotomotiv.com/resimler/sahibinden_logo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0636" y="5262291"/>
            <a:ext cx="1854066" cy="7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07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wpbusinessintelligence.com/wp-content/uploads/2013/03/contact-us-header_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5511" y="188046"/>
            <a:ext cx="395287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log.zintro.com/wp-content/uploads/2011/01/skype_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529" y="5531471"/>
            <a:ext cx="1610990" cy="71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6.ggpht.com/mp86vbELnqLi2FzvhiKdPX31_oiTRLNyeK8x4IIrbF5eD1D5RdnVwjQP0hwMNR_JdA=w3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782" y="4669866"/>
            <a:ext cx="841034" cy="84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tassc.org/sites/default/files/email%20clipar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363" y="3800688"/>
            <a:ext cx="1642052" cy="117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029" y="5789579"/>
            <a:ext cx="1558636" cy="90990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617" y="4433248"/>
            <a:ext cx="3659580" cy="2424752"/>
          </a:xfrm>
          <a:prstGeom prst="rect">
            <a:avLst/>
          </a:prstGeom>
        </p:spPr>
      </p:pic>
      <p:pic>
        <p:nvPicPr>
          <p:cNvPr id="1040" name="Picture 16" descr="https://www.apple.com/mac/facetime/images/facetime_views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6035" y="304710"/>
            <a:ext cx="3829467" cy="234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2-Nokta Yıldız 5"/>
          <p:cNvSpPr/>
          <p:nvPr/>
        </p:nvSpPr>
        <p:spPr>
          <a:xfrm>
            <a:off x="3545299" y="2598205"/>
            <a:ext cx="2301651" cy="203469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Franklin Gothic Medium Cond" panose="020B0606030402020204" pitchFamily="34" charset="0"/>
              </a:rPr>
              <a:t>İLETİŞİM</a:t>
            </a:r>
            <a:endParaRPr lang="tr-TR" sz="20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7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Öğrenme, araştırma ya da gözlem yoluyla elde edilen </a:t>
            </a:r>
            <a:r>
              <a:rPr lang="tr-TR" dirty="0" smtClean="0"/>
              <a:t>gerçeklere bilgi denir.</a:t>
            </a:r>
            <a:endParaRPr lang="tr-TR" dirty="0"/>
          </a:p>
        </p:txBody>
      </p:sp>
      <p:pic>
        <p:nvPicPr>
          <p:cNvPr id="5122" name="Picture 2" descr="http://173.255.229.121/languagebearWP/wp-content/uploads/2013/09/exploring_the_worl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320046"/>
            <a:ext cx="2450042" cy="24500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8" name="Picture 8" descr="http://www.ourfuturemn.org/files/2012/04/kid-in-library_500x3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49"/>
          <a:stretch/>
        </p:blipFill>
        <p:spPr bwMode="auto">
          <a:xfrm>
            <a:off x="5568392" y="3320046"/>
            <a:ext cx="2988354" cy="24500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http://www.lifemartini.com/wp-content/uploads/2011/11/kids-to-read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4101" y="4258732"/>
            <a:ext cx="2446867" cy="24468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271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wpcreator.com/wp-content/uploads/woocommerce_uploads/2014/02/Scrat-2-ico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51" y="136720"/>
            <a:ext cx="2061967" cy="206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4.wikia.nocookie.net/__cb20140329021004/iceage/images/f/fd/Diego_porta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975" y="1529259"/>
            <a:ext cx="1989667" cy="198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enders-graphics.com/image/upload/normal/priode_glacire_ice_age_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6150" y="261073"/>
            <a:ext cx="2164292" cy="181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eknotime.net/wp-content/uploads/2014/01/3d_tvler_ces_2014un_kaybedeni_oldu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4737" y="399915"/>
            <a:ext cx="3434292" cy="225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norak.co.uk/wp-content/gallery/films-how-they-do-movie-tricks/will_change_how_you_see_these_films_0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545" y="3809999"/>
            <a:ext cx="2484247" cy="26712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0.wp.com/www.cgmeetup.net/home/wp-content/uploads/2013/10/Frozen-Behind-the-Scene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0525" y="4624133"/>
            <a:ext cx="3026850" cy="18570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2-Nokta Yıldız 5"/>
          <p:cNvSpPr/>
          <p:nvPr/>
        </p:nvSpPr>
        <p:spPr>
          <a:xfrm>
            <a:off x="3628391" y="2198686"/>
            <a:ext cx="2526875" cy="2034690"/>
          </a:xfrm>
          <a:prstGeom prst="star32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Franklin Gothic Medium Cond" panose="020B0606030402020204" pitchFamily="34" charset="0"/>
              </a:rPr>
              <a:t>SİNEMA VE TELEVİZYON</a:t>
            </a:r>
            <a:endParaRPr lang="tr-TR" sz="20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Nokta Yıldız 5"/>
          <p:cNvSpPr/>
          <p:nvPr/>
        </p:nvSpPr>
        <p:spPr>
          <a:xfrm>
            <a:off x="3484458" y="2283584"/>
            <a:ext cx="2882476" cy="2034690"/>
          </a:xfrm>
          <a:prstGeom prst="star32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Franklin Gothic Medium Cond" panose="020B0606030402020204" pitchFamily="34" charset="0"/>
              </a:rPr>
              <a:t>MÜHENDİSLİK VE MİMARLIK</a:t>
            </a:r>
            <a:endParaRPr lang="tr-TR" sz="2000" dirty="0">
              <a:latin typeface="Franklin Gothic Medium Cond" panose="020B0606030402020204" pitchFamily="34" charset="0"/>
            </a:endParaRPr>
          </a:p>
        </p:txBody>
      </p:sp>
      <p:pic>
        <p:nvPicPr>
          <p:cNvPr id="2050" name="Picture 2" descr="http://architecture.njit.edu/images/architecture-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2667" y="276524"/>
            <a:ext cx="3027891" cy="2007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ogs.elpais.com/.a/6a00d8341bfb1653ef01901e32afaa970b-p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13" y="276524"/>
            <a:ext cx="3027891" cy="2007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wrigley186.com/wp-content/uploads/2012/08/house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4467" y="4563532"/>
            <a:ext cx="3274485" cy="1955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anjuanyachts.com/wp-content/gallery/our-boatyard/070124-045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7438" y="4563532"/>
            <a:ext cx="3123120" cy="1963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3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Nokta Yıldız 5"/>
          <p:cNvSpPr/>
          <p:nvPr/>
        </p:nvSpPr>
        <p:spPr>
          <a:xfrm>
            <a:off x="2967990" y="2560270"/>
            <a:ext cx="3229610" cy="1644949"/>
          </a:xfrm>
          <a:prstGeom prst="star32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Franklin Gothic Medium Cond" panose="020B0606030402020204" pitchFamily="34" charset="0"/>
              </a:rPr>
              <a:t>ÜRETİM SANAYİ</a:t>
            </a:r>
            <a:endParaRPr lang="tr-TR" sz="2000" dirty="0">
              <a:latin typeface="Franklin Gothic Medium Cond" panose="020B0606030402020204" pitchFamily="34" charset="0"/>
            </a:endParaRPr>
          </a:p>
        </p:txBody>
      </p:sp>
      <p:pic>
        <p:nvPicPr>
          <p:cNvPr id="3074" name="Picture 2" descr="http://thebreakthrough.org/images/main_image/robot_arms_at_car_factor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177" y="196552"/>
            <a:ext cx="3101055" cy="2087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n.macpeer.com/wp-content/uploads/2014/07/iphone-machine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2333" y="196552"/>
            <a:ext cx="3098799" cy="2087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blogcdn.com/www.engadget.com/media/2012/09/09-20-2012form-1-on-desk00-13486898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177" y="4481906"/>
            <a:ext cx="3101055" cy="2065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edudemic.com/wp-content/uploads/2013/02/3d-printing-schools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333" y="4481906"/>
            <a:ext cx="3064934" cy="2066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6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3000" y="3403599"/>
            <a:ext cx="6858000" cy="2612023"/>
          </a:xfrm>
        </p:spPr>
        <p:txBody>
          <a:bodyPr>
            <a:normAutofit/>
          </a:bodyPr>
          <a:lstStyle/>
          <a:p>
            <a:pPr marL="45715" indent="0" algn="ctr">
              <a:buNone/>
            </a:pPr>
            <a:r>
              <a:rPr lang="tr-T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Teşekkür ederim.</a:t>
            </a:r>
            <a:endParaRPr lang="tr-TR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73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İletişim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</a:t>
            </a:r>
            <a:r>
              <a:rPr lang="tr-TR" dirty="0" smtClean="0"/>
              <a:t>ilginin </a:t>
            </a:r>
            <a:r>
              <a:rPr lang="tr-TR" dirty="0"/>
              <a:t>bir göndericiden bir alıcıya aktarılma sürecidir</a:t>
            </a:r>
            <a:r>
              <a:rPr lang="tr-TR" dirty="0" smtClean="0"/>
              <a:t>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2582334"/>
            <a:ext cx="6900338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7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Teknoloji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İnsanoğlunun tasarlayarak ürettiği veya uygulamaya koyduğu her türlü faydalı, faydasız veya zararlı alet ve araçlardır.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6" y="3793066"/>
            <a:ext cx="7404653" cy="252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7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 ve İletişim Teknolojileri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Bilgiye </a:t>
            </a:r>
            <a:r>
              <a:rPr lang="tr-TR" dirty="0"/>
              <a:t>ulaşılmasını ve bilginin oluşturulmasını sağlayan her türlü görsel, işitsel basılı ve yazılı araçlardır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180" y="2582333"/>
            <a:ext cx="5610579" cy="420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2999" y="565653"/>
            <a:ext cx="7567863" cy="1143000"/>
          </a:xfrm>
        </p:spPr>
        <p:txBody>
          <a:bodyPr/>
          <a:lstStyle/>
          <a:p>
            <a:r>
              <a:rPr lang="tr-TR" dirty="0" smtClean="0"/>
              <a:t>Bilgi ve İletişim Teknolojileri Araçları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3000" y="1900823"/>
            <a:ext cx="6858000" cy="1046914"/>
          </a:xfrm>
        </p:spPr>
        <p:txBody>
          <a:bodyPr/>
          <a:lstStyle/>
          <a:p>
            <a:r>
              <a:rPr lang="tr-TR" dirty="0" smtClean="0"/>
              <a:t>Bilgi ve iletişim teknolojileri araçlarını 3 ana grupta inceleyebiliriz.</a:t>
            </a:r>
            <a:endParaRPr lang="tr-TR" dirty="0"/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1142999" y="3222903"/>
            <a:ext cx="3505201" cy="78606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Franklin Gothic Demi" panose="020B0703020102020204" pitchFamily="34" charset="0"/>
              </a:rPr>
              <a:t>GÖRSEL ARAÇLAR</a:t>
            </a:r>
            <a:endParaRPr lang="tr-TR" sz="2800" dirty="0">
              <a:latin typeface="Franklin Gothic Demi" panose="020B0703020102020204" pitchFamily="34" charset="0"/>
            </a:endParaRPr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5308600" y="3214436"/>
            <a:ext cx="3402262" cy="794530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Franklin Gothic Demi" panose="020B0703020102020204" pitchFamily="34" charset="0"/>
                <a:cs typeface="Estrangelo Edessa" panose="03080600000000000000" pitchFamily="66" charset="0"/>
              </a:rPr>
              <a:t>İŞİTSEL ARAÇLAR</a:t>
            </a:r>
            <a:endParaRPr lang="tr-TR" sz="2800" dirty="0">
              <a:latin typeface="Franklin Gothic Demi" panose="020B0703020102020204" pitchFamily="34" charset="0"/>
              <a:cs typeface="Estrangelo Edessa" panose="03080600000000000000" pitchFamily="66" charset="0"/>
            </a:endParaRPr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2463130" y="4784323"/>
            <a:ext cx="4927600" cy="751921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Franklin Gothic Demi" panose="020B0703020102020204" pitchFamily="34" charset="0"/>
              </a:rPr>
              <a:t>YAZILI VE BASILI ARAÇLAR</a:t>
            </a:r>
            <a:endParaRPr lang="tr-TR" sz="2800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33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Görsel BİT Araçları</a:t>
            </a:r>
            <a:endParaRPr lang="tr-TR" dirty="0"/>
          </a:p>
        </p:txBody>
      </p:sp>
      <p:pic>
        <p:nvPicPr>
          <p:cNvPr id="1026" name="Picture 2" descr="http://www.samsung.com/us/2012-smart-blu-ray-player/img/intro-smartTvB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235" y="2046062"/>
            <a:ext cx="1926364" cy="181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ahibinden.com/images/category_promoter/Bilgisayar_1_Table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79993" y="4920941"/>
            <a:ext cx="1997148" cy="147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msresources.windowsphone.com/windowsphone/en-us/Phones/HTC8XT/Phone280x28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0411" y="2108370"/>
            <a:ext cx="1694429" cy="169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c06.deviantart.net/fs70/f/2013/116/4/8/vector_camera_by_vectorgeek-d632t4w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4287" y="4238096"/>
            <a:ext cx="1269559" cy="100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autoafricatravel.com/wp-content/uploads/2011/11/navigation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337" y="4394950"/>
            <a:ext cx="1783532" cy="105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1.bp.blogspot.com/-jfMnKuUESCU/U47cD7bBKlI/AAAAAAAAJUo/yavoQX4SegY/s1600/teknolojik-babalara-babalar-gunu-hediyeleri-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3411" y="5369647"/>
            <a:ext cx="1851663" cy="113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protech-solutions.co.uk/website/images/pc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4088" y="2074100"/>
            <a:ext cx="2948440" cy="179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38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İşitsel BİT Araçları</a:t>
            </a:r>
            <a:endParaRPr lang="tr-TR" dirty="0"/>
          </a:p>
        </p:txBody>
      </p:sp>
      <p:pic>
        <p:nvPicPr>
          <p:cNvPr id="2050" name="Picture 2" descr="http://webapps.aljazeera.net/aje/custom/worldradioday/img/radi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2073" y="2473313"/>
            <a:ext cx="1964306" cy="209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iscountsvu.com/images/products/Sony-Net-Work-Walkman-NWZ-B152F-MP3-Player-Buy-Online-B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7888" y="4508626"/>
            <a:ext cx="1948224" cy="194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asktel.com/wps/wcm/connect/df1f14ed-7511-41fe-947d-4e0be80027de/subcategory-home-phone-290X290.png?MOD=AJPERES&amp;CACHEID=df1f14ed-7511-41fe-947d-4e0be80027d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4546" y="2236484"/>
            <a:ext cx="2568920" cy="256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91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Yazılı ve Basılı BİT Araçları</a:t>
            </a:r>
            <a:endParaRPr lang="tr-TR" dirty="0"/>
          </a:p>
        </p:txBody>
      </p:sp>
      <p:pic>
        <p:nvPicPr>
          <p:cNvPr id="3074" name="Picture 2" descr="http://www.novaambulans.com/images/gazete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755" y="1900998"/>
            <a:ext cx="2567311" cy="203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-fotki.yandex.ru/get/6425/112424586.7a4/0_bbba4_89b713bb_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8450" y="2369737"/>
            <a:ext cx="1700703" cy="12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video.eba.gov.tr/646/1d5/478/7aa/96c/b04/b5b/bc1/f78/bfe/a4f/777/4bb/1be/004/6461d54787aa96cb04b5bbc1f78bfea4f7774bb1be00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9741" y="2181022"/>
            <a:ext cx="1013447" cy="1426827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filmineral.com/images/2013/11/ayas-post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2309" y="4174304"/>
            <a:ext cx="1549040" cy="23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dsi.gov.tr/images/haber-resimler/7.png?sfvrsn=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8450" y="4174304"/>
            <a:ext cx="1690667" cy="23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binbirbaski.com/image/cache/data/a4-el-ilan%C4%B1-746x1000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4794" y="4174303"/>
            <a:ext cx="1763796" cy="23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00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LOWERS 16X9">
  <a:themeElements>
    <a:clrScheme name="Mor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unu7" id="{5409E981-7498-497F-AD9F-4C43B6CC27F6}" vid="{3EB4A443-B5CE-41DB-98F9-AA666E048A89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CB300F-524B-4030-A6B4-61DED4F50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208</Words>
  <Application>Microsoft Office PowerPoint</Application>
  <PresentationFormat>Ekran Gösterisi (4:3)</PresentationFormat>
  <Paragraphs>45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FLOWERS 16X9</vt:lpstr>
      <vt:lpstr>Bilgi ve İletişim Teknolojileri</vt:lpstr>
      <vt:lpstr>Bilgi Nedir?</vt:lpstr>
      <vt:lpstr>İletişim Nedir?</vt:lpstr>
      <vt:lpstr>Teknoloji Nedir?</vt:lpstr>
      <vt:lpstr>Bilgi ve İletişim Teknolojileri Nedir?</vt:lpstr>
      <vt:lpstr>Bilgi ve İletişim Teknolojileri Araçları</vt:lpstr>
      <vt:lpstr>Görsel BİT Araçları</vt:lpstr>
      <vt:lpstr>İşitsel BİT Araçları</vt:lpstr>
      <vt:lpstr>Yazılı ve Basılı BİT Araçları</vt:lpstr>
      <vt:lpstr>BİT’in Amaçları/Faydaları</vt:lpstr>
      <vt:lpstr>Peki Zararları?</vt:lpstr>
      <vt:lpstr>BİT’in Kullanım Alanları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2014-09-27T09:53:57Z</dcterms:created>
  <dcterms:modified xsi:type="dcterms:W3CDTF">2016-03-20T11:20:06Z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TC030988909991</vt:lpwstr>
  </property>
</Properties>
</file>