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9" r:id="rId4"/>
    <p:sldId id="270" r:id="rId5"/>
    <p:sldId id="269" r:id="rId6"/>
    <p:sldId id="258" r:id="rId7"/>
    <p:sldId id="273" r:id="rId8"/>
    <p:sldId id="261" r:id="rId9"/>
    <p:sldId id="263" r:id="rId10"/>
    <p:sldId id="264" r:id="rId11"/>
    <p:sldId id="265" r:id="rId12"/>
    <p:sldId id="262" r:id="rId13"/>
    <p:sldId id="260" r:id="rId14"/>
    <p:sldId id="268" r:id="rId15"/>
    <p:sldId id="267" r:id="rId16"/>
    <p:sldId id="266" r:id="rId17"/>
    <p:sldId id="272" r:id="rId18"/>
    <p:sldId id="27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321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96" d="100"/>
          <a:sy n="96" d="100"/>
        </p:scale>
        <p:origin x="-907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3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45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0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7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65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79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3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6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1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6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8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3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4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3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8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529E-8F92-49DE-8401-4B7319BE1129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606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392876"/>
          </a:xfrm>
        </p:spPr>
        <p:txBody>
          <a:bodyPr/>
          <a:lstStyle/>
          <a:p>
            <a:r>
              <a:rPr lang="tr-TR" dirty="0" smtClean="0"/>
              <a:t>İŞLETİM SİSTEMİ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4400" y="3542663"/>
            <a:ext cx="7526338" cy="129294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 Nedir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Sisteminin Görevleri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Kullanıldığı Yerler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Örnekler</a:t>
            </a:r>
            <a:endParaRPr lang="tr-TR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8855" y="6268877"/>
            <a:ext cx="234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HÜSEYİN ALİOSMANOĞLU</a:t>
            </a:r>
            <a:endParaRPr lang="tr-TR" sz="1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3593" y="743750"/>
            <a:ext cx="7524003" cy="970450"/>
          </a:xfrm>
        </p:spPr>
        <p:txBody>
          <a:bodyPr/>
          <a:lstStyle/>
          <a:p>
            <a:r>
              <a:rPr lang="tr-TR" dirty="0" err="1" smtClean="0">
                <a:solidFill>
                  <a:srgbClr val="F25321"/>
                </a:solidFill>
              </a:rPr>
              <a:t>MacOS</a:t>
            </a:r>
            <a:r>
              <a:rPr lang="tr-TR" dirty="0" smtClean="0">
                <a:solidFill>
                  <a:srgbClr val="F25321"/>
                </a:solidFill>
              </a:rPr>
              <a:t>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3271" y="3425862"/>
            <a:ext cx="2299314" cy="152507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Apple</a:t>
            </a:r>
            <a:r>
              <a:rPr lang="tr-TR" sz="2400" dirty="0" smtClean="0">
                <a:solidFill>
                  <a:schemeClr val="bg1"/>
                </a:solidFill>
              </a:rPr>
              <a:t> şirketine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echsourcehub.com/wp-content/uploads/2014/06/Screen-Shot-2014-06-30-at-3.10.40-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57" y="2519796"/>
            <a:ext cx="5919339" cy="37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3379" y="719037"/>
            <a:ext cx="7524003" cy="970450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PARDUS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411" y="2723462"/>
            <a:ext cx="2647506" cy="1779373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err="1" smtClean="0">
                <a:solidFill>
                  <a:schemeClr val="bg1"/>
                </a:solidFill>
              </a:rPr>
              <a:t>Pardus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ücretsiz</a:t>
            </a:r>
            <a:r>
              <a:rPr lang="tr-TR" sz="2400" dirty="0" smtClean="0">
                <a:solidFill>
                  <a:schemeClr val="bg1"/>
                </a:solidFill>
              </a:rPr>
              <a:t> ve açık kaynak kodlu bir işletim sistemidir.</a:t>
            </a: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err="1" smtClean="0">
                <a:solidFill>
                  <a:schemeClr val="bg1"/>
                </a:solidFill>
              </a:rPr>
              <a:t>Tübitak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tarafından geliştirilmiştir.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fc05.deviantart.net/fs71/i/2011/114/2/b/sg2_desktop__april___11_pardus_by_suupaagohan2-d3eq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20" y="2723462"/>
            <a:ext cx="5077116" cy="31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7082" y="574903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Mobil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Cep telefonu ve tabletlerde ise 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Android</a:t>
            </a:r>
            <a:endParaRPr lang="tr-TR" dirty="0" smtClean="0">
              <a:solidFill>
                <a:schemeClr val="bg1"/>
              </a:solidFill>
            </a:endParaRP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iOS</a:t>
            </a:r>
            <a:endParaRPr lang="tr-TR" dirty="0">
              <a:solidFill>
                <a:schemeClr val="bg1"/>
              </a:solidFill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Windows Phone / RT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işletim sistemleri yaygın olarak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istanbulbilisim.com.tr/haber/wp-content/uploads/2012/07/mobile-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" y="2534988"/>
            <a:ext cx="3576453" cy="36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69408" y="550189"/>
            <a:ext cx="6377940" cy="1293028"/>
          </a:xfrm>
        </p:spPr>
        <p:txBody>
          <a:bodyPr/>
          <a:lstStyle/>
          <a:p>
            <a:r>
              <a:rPr lang="tr-TR" dirty="0" err="1" smtClean="0">
                <a:solidFill>
                  <a:srgbClr val="F25321"/>
                </a:solidFill>
              </a:rPr>
              <a:t>Android</a:t>
            </a:r>
            <a:r>
              <a:rPr lang="tr-TR" dirty="0" smtClean="0">
                <a:solidFill>
                  <a:srgbClr val="F25321"/>
                </a:solidFill>
              </a:rPr>
              <a:t>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6264" y="2551978"/>
            <a:ext cx="2953304" cy="354869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Bugün birçok tablet, akıllı telefon ve hatta kol saatlerinde kullanılan </a:t>
            </a:r>
            <a:r>
              <a:rPr lang="tr-TR" sz="2400" b="1" dirty="0" smtClean="0">
                <a:solidFill>
                  <a:schemeClr val="bg1"/>
                </a:solidFill>
              </a:rPr>
              <a:t>Google</a:t>
            </a:r>
            <a:r>
              <a:rPr lang="tr-TR" sz="2400" dirty="0" smtClean="0">
                <a:solidFill>
                  <a:schemeClr val="bg1"/>
                </a:solidFill>
              </a:rPr>
              <a:t>’a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1.bp.blogspot.com/-6IamgJgw7KE/US9pUJ5FH2I/AAAAAAAAAfY/wsASFo7Q9WI/s1600/asus+memo+p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3662" r="-1021" b="3409"/>
          <a:stretch/>
        </p:blipFill>
        <p:spPr bwMode="auto">
          <a:xfrm>
            <a:off x="5073273" y="2098591"/>
            <a:ext cx="3937686" cy="47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31555" y="401908"/>
            <a:ext cx="6377940" cy="1293028"/>
          </a:xfrm>
        </p:spPr>
        <p:txBody>
          <a:bodyPr/>
          <a:lstStyle/>
          <a:p>
            <a:r>
              <a:rPr lang="tr-TR" dirty="0" err="1" smtClean="0">
                <a:solidFill>
                  <a:srgbClr val="F25321"/>
                </a:solidFill>
              </a:rPr>
              <a:t>iOS</a:t>
            </a:r>
            <a:r>
              <a:rPr lang="tr-TR" dirty="0" smtClean="0">
                <a:solidFill>
                  <a:srgbClr val="F25321"/>
                </a:solidFill>
              </a:rPr>
              <a:t>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781" y="2603351"/>
            <a:ext cx="3297548" cy="3691123"/>
          </a:xfrm>
          <a:effectLst/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chemeClr val="bg1"/>
                </a:solidFill>
              </a:rPr>
              <a:t>Apple</a:t>
            </a:r>
            <a:r>
              <a:rPr lang="tr-TR" sz="2400" dirty="0" err="1" smtClean="0">
                <a:solidFill>
                  <a:schemeClr val="bg1"/>
                </a:solidFill>
              </a:rPr>
              <a:t>’ın</a:t>
            </a:r>
            <a:r>
              <a:rPr lang="tr-TR" sz="2400" dirty="0" smtClean="0">
                <a:solidFill>
                  <a:schemeClr val="bg1"/>
                </a:solidFill>
              </a:rPr>
              <a:t> kendi ürettiği tablet ve telefonlar için çıkardığı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cebufinest.com/wp-content/uploads/2013/12/cebufinest_smallwonder_ipadminiret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8" t="-316" r="6192" b="316"/>
          <a:stretch/>
        </p:blipFill>
        <p:spPr bwMode="auto">
          <a:xfrm>
            <a:off x="4917988" y="1872274"/>
            <a:ext cx="4226011" cy="49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8" y="2601445"/>
            <a:ext cx="3926542" cy="3497486"/>
          </a:xfrm>
          <a:effectLst/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Microsoft</a:t>
            </a:r>
            <a:r>
              <a:rPr lang="tr-TR" sz="2400" dirty="0" smtClean="0">
                <a:solidFill>
                  <a:schemeClr val="bg1"/>
                </a:solidFill>
              </a:rPr>
              <a:t>’un akıllı telefonlar ve tabletler için ürettiği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tknowledgeexchange.techtarget.com/vendor-talk/files/2013/03/windows_pho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r="5691"/>
          <a:stretch/>
        </p:blipFill>
        <p:spPr bwMode="auto">
          <a:xfrm>
            <a:off x="8238" y="1738184"/>
            <a:ext cx="3822357" cy="51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60024" y="566665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Windows İşletim Sistemi</a:t>
            </a:r>
            <a:endParaRPr lang="tr-TR" dirty="0">
              <a:solidFill>
                <a:srgbClr val="F25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1606" y="739659"/>
            <a:ext cx="7914640" cy="1426892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Nasıl Yüklenir?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2636956"/>
            <a:ext cx="3759200" cy="365751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Üreticiden sağlanan veya satın alınan </a:t>
            </a:r>
            <a:r>
              <a:rPr lang="tr-TR" sz="2400" b="1" dirty="0" smtClean="0">
                <a:solidFill>
                  <a:schemeClr val="bg1"/>
                </a:solidFill>
              </a:rPr>
              <a:t>CD/DVD</a:t>
            </a:r>
            <a:r>
              <a:rPr lang="tr-TR" sz="2400" dirty="0" smtClean="0">
                <a:solidFill>
                  <a:schemeClr val="bg1"/>
                </a:solidFill>
              </a:rPr>
              <a:t> veya </a:t>
            </a:r>
            <a:r>
              <a:rPr lang="tr-TR" sz="2400" b="1" dirty="0" smtClean="0">
                <a:solidFill>
                  <a:schemeClr val="bg1"/>
                </a:solidFill>
              </a:rPr>
              <a:t>USB disk </a:t>
            </a:r>
            <a:r>
              <a:rPr lang="tr-TR" sz="2400" dirty="0" smtClean="0">
                <a:solidFill>
                  <a:schemeClr val="bg1"/>
                </a:solidFill>
              </a:rPr>
              <a:t>kullanılarak işletim sistemi bilgisayarlara kurulabilir.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Kurulacak bilgisayarın donanımları işletim sistemini </a:t>
            </a:r>
            <a:r>
              <a:rPr lang="tr-TR" sz="2400" b="1" dirty="0" smtClean="0">
                <a:solidFill>
                  <a:schemeClr val="bg1"/>
                </a:solidFill>
              </a:rPr>
              <a:t>desteklemelidir.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fussedblogger.com/wp-content/uploads/2014/04/windows-8-DV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40" y="2917043"/>
            <a:ext cx="3306600" cy="33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48930" y="582668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Hangi İşletim Sistemi?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275" y="2117124"/>
            <a:ext cx="3978875" cy="446490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seçerken bilgisayarın teknik özellikleri, yükleyeceğimiz yazılımlar, </a:t>
            </a:r>
            <a:r>
              <a:rPr lang="tr-TR" sz="2400" b="1" dirty="0" smtClean="0">
                <a:solidFill>
                  <a:schemeClr val="bg1"/>
                </a:solidFill>
              </a:rPr>
              <a:t>fiyat</a:t>
            </a:r>
            <a:r>
              <a:rPr lang="tr-TR" sz="2400" dirty="0" smtClean="0">
                <a:solidFill>
                  <a:schemeClr val="bg1"/>
                </a:solidFill>
              </a:rPr>
              <a:t>, kullanım </a:t>
            </a:r>
            <a:r>
              <a:rPr lang="tr-TR" sz="2400" b="1" dirty="0" smtClean="0">
                <a:solidFill>
                  <a:schemeClr val="bg1"/>
                </a:solidFill>
              </a:rPr>
              <a:t>kolaylığı</a:t>
            </a:r>
            <a:r>
              <a:rPr lang="tr-TR" sz="2400" dirty="0" smtClean="0">
                <a:solidFill>
                  <a:schemeClr val="bg1"/>
                </a:solidFill>
              </a:rPr>
              <a:t> gibi etmenlere dikkat etmeliyiz.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Çok </a:t>
            </a:r>
            <a:r>
              <a:rPr lang="tr-TR" sz="2400" b="1" dirty="0" smtClean="0">
                <a:solidFill>
                  <a:schemeClr val="bg1"/>
                </a:solidFill>
              </a:rPr>
              <a:t>eski</a:t>
            </a:r>
            <a:r>
              <a:rPr lang="tr-TR" sz="2400" dirty="0" smtClean="0">
                <a:solidFill>
                  <a:schemeClr val="bg1"/>
                </a:solidFill>
              </a:rPr>
              <a:t> bir bilgisayara </a:t>
            </a:r>
            <a:r>
              <a:rPr lang="tr-TR" sz="2400" b="1" dirty="0" smtClean="0">
                <a:solidFill>
                  <a:schemeClr val="bg1"/>
                </a:solidFill>
              </a:rPr>
              <a:t>yeni</a:t>
            </a:r>
            <a:r>
              <a:rPr lang="tr-TR" sz="2400" dirty="0" smtClean="0">
                <a:solidFill>
                  <a:schemeClr val="bg1"/>
                </a:solidFill>
              </a:rPr>
              <a:t> bir işletim sistemi, ya da </a:t>
            </a:r>
            <a:r>
              <a:rPr lang="tr-TR" sz="2400" b="1" dirty="0" smtClean="0">
                <a:solidFill>
                  <a:schemeClr val="bg1"/>
                </a:solidFill>
              </a:rPr>
              <a:t>yeni</a:t>
            </a:r>
            <a:r>
              <a:rPr lang="tr-TR" sz="2400" dirty="0" smtClean="0">
                <a:solidFill>
                  <a:schemeClr val="bg1"/>
                </a:solidFill>
              </a:rPr>
              <a:t> bir bilgisayara </a:t>
            </a:r>
            <a:r>
              <a:rPr lang="tr-TR" sz="2400" b="1" dirty="0" smtClean="0">
                <a:solidFill>
                  <a:schemeClr val="bg1"/>
                </a:solidFill>
              </a:rPr>
              <a:t>eski</a:t>
            </a:r>
            <a:r>
              <a:rPr lang="tr-TR" sz="2400" dirty="0" smtClean="0">
                <a:solidFill>
                  <a:schemeClr val="bg1"/>
                </a:solidFill>
              </a:rPr>
              <a:t> bir işletim sistemi yüklersek bilgisayarımızdan alacağımız verim </a:t>
            </a:r>
            <a:r>
              <a:rPr lang="tr-TR" sz="2400" b="1" dirty="0" smtClean="0">
                <a:solidFill>
                  <a:schemeClr val="bg1"/>
                </a:solidFill>
              </a:rPr>
              <a:t>düşebilir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uymac.com/wp-content/uploads/2010/01/sso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/>
          <a:stretch/>
        </p:blipFill>
        <p:spPr bwMode="auto">
          <a:xfrm>
            <a:off x="221477" y="2454874"/>
            <a:ext cx="4540679" cy="1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ddmcdn.com/gif/how-to-donate-compu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4" y="4890506"/>
            <a:ext cx="1936836" cy="14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ff.com.tr/wp-content/uploads/2011/08/macbook-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66" y="4753229"/>
            <a:ext cx="211987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99233" y="3490499"/>
            <a:ext cx="3654648" cy="174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Teşekkür ederim.</a:t>
            </a:r>
            <a:endParaRPr lang="tr-TR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2526" y="467811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Nedir?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3092521"/>
            <a:ext cx="5282458" cy="2813426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Bilgisayarda çalışan, bilgisayar donanım kaynaklarını yöneten ve çeşitli uygulama 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yazılımları için yaygın servisleri sağlayan bir yazılımlar bütünüdür.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echiwarehouse.com/userfiles/Operating-Syste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6" y="26369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0479" y="972064"/>
            <a:ext cx="7602288" cy="1046207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Sisteminin Görevleri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2636956"/>
            <a:ext cx="5246858" cy="365751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Dahili ve harici tüm donanımları yönetir.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Yazılımların ve çalışan görevlerin yönetimini sağlar.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Bilgisayar sisteminin güvenliği ve kontrolünü sağlar.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Dosya ve klasörlerin yönetimini sağlar.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Ve dahası…</a:t>
            </a:r>
          </a:p>
        </p:txBody>
      </p:sp>
      <p:pic>
        <p:nvPicPr>
          <p:cNvPr id="2050" name="Picture 2" descr="http://www.plymstockcomputerrepairs.co.uk/images/Computer%20Adv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2" y="2984577"/>
            <a:ext cx="28289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2200" y="2527300"/>
            <a:ext cx="3835400" cy="3708400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özetle bilgisayardaki tüm donanımların, yazılımların ve dosyaların yönetimini sağlayan en temel yazılımdır.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velocityiq.com/images/sv_precn_hardware_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834149"/>
            <a:ext cx="3514725" cy="35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6822" y="764373"/>
            <a:ext cx="7412818" cy="1220946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Olmazsa..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45100" y="3196280"/>
            <a:ext cx="3583466" cy="2861619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yüklü olmadan bilgisayar, tablet veya telefonumuzu kullanamayız.</a:t>
            </a:r>
            <a:endParaRPr lang="tr-TR" sz="24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obrazki.elektroda.pl/2199197100_1362156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" y="2611556"/>
            <a:ext cx="4672227" cy="350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512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7341" y="537315"/>
            <a:ext cx="5936788" cy="161753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Nerelerde Kullanılır?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İşletim sistemleri </a:t>
            </a:r>
            <a:r>
              <a:rPr lang="tr-TR" sz="2400" dirty="0" smtClean="0">
                <a:solidFill>
                  <a:schemeClr val="bg1"/>
                </a:solidFill>
              </a:rPr>
              <a:t>bilgisayar, tablet, </a:t>
            </a:r>
            <a:r>
              <a:rPr lang="tr-TR" sz="2400" dirty="0">
                <a:solidFill>
                  <a:schemeClr val="bg1"/>
                </a:solidFill>
              </a:rPr>
              <a:t>video oyun konsolları, cep </a:t>
            </a:r>
            <a:r>
              <a:rPr lang="tr-TR" sz="2400" dirty="0" smtClean="0">
                <a:solidFill>
                  <a:schemeClr val="bg1"/>
                </a:solidFill>
              </a:rPr>
              <a:t>telefonları, web sunucularında, arabalarda, </a:t>
            </a:r>
            <a:r>
              <a:rPr lang="tr-TR" sz="2400" dirty="0">
                <a:solidFill>
                  <a:schemeClr val="bg1"/>
                </a:solidFill>
              </a:rPr>
              <a:t>beyaz eşyalarda hatta kol saatlerinin içinde bile yüklü olabilir.</a:t>
            </a:r>
          </a:p>
        </p:txBody>
      </p:sp>
      <p:pic>
        <p:nvPicPr>
          <p:cNvPr id="2050" name="Picture 2" descr="http://dealsprime.net/images/products/detail/rock_android2.2_phone_watch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48" y="4028491"/>
            <a:ext cx="20796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teknix.com/wp-content/uploads/2013/04/dell_windows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" y="4625796"/>
            <a:ext cx="2445544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-images.forbes.com/erikkain/files/2012/07/p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73" y="4625796"/>
            <a:ext cx="2202296" cy="13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9244" y="904335"/>
            <a:ext cx="7524003" cy="970450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Popüler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Şimdi masaüstü/dizüstü bilgisayar, tablet ve akıllı telefonlarda </a:t>
            </a:r>
            <a:r>
              <a:rPr lang="tr-TR" sz="2400" b="1" dirty="0" smtClean="0">
                <a:solidFill>
                  <a:schemeClr val="bg1"/>
                </a:solidFill>
              </a:rPr>
              <a:t>en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yaygın</a:t>
            </a:r>
            <a:r>
              <a:rPr lang="tr-TR" sz="2400" dirty="0" smtClean="0">
                <a:solidFill>
                  <a:schemeClr val="bg1"/>
                </a:solidFill>
              </a:rPr>
              <a:t> kullanılan işletim sistemlerini inceleyelim.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www.sahara.co.za/css/images/Windows8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8" y="4328452"/>
            <a:ext cx="1744019" cy="20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etromac.org/newsletter/express/march03/issue-10/images/OSX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93" y="4328452"/>
            <a:ext cx="1876038" cy="20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nsdegistirme.gen.tr/wp-content/uploads/2013/02/pardu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35" y="4328452"/>
            <a:ext cx="1736463" cy="20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5145" y="747891"/>
            <a:ext cx="7552862" cy="1187995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Masaüstü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1569" y="2328530"/>
            <a:ext cx="4433453" cy="396594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Günümüz kişisel bilgisayarında çoğunlukla 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Windows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MacOS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Pardus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işletim sistemleri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3.bp.blogspot.com/-Yyaq6gfJw7s/UTunb1gr19I/AAAAAAAABRo/oWZvsxptcHw/s1600/triple-bo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3" y="2731237"/>
            <a:ext cx="4091936" cy="3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6011" y="719037"/>
            <a:ext cx="7524003" cy="970450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Windows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075935"/>
            <a:ext cx="2647506" cy="4435398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Microsoft</a:t>
            </a:r>
            <a:r>
              <a:rPr lang="tr-TR" sz="2400" dirty="0" smtClean="0">
                <a:solidFill>
                  <a:schemeClr val="bg1"/>
                </a:solidFill>
              </a:rPr>
              <a:t> tarafından piyasaya sürülmüş olup en çok kullanılan işletim sistemidir. </a:t>
            </a:r>
            <a:endParaRPr lang="tr-T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Windows XP, 7 ve 8 </a:t>
            </a:r>
            <a:r>
              <a:rPr lang="tr-TR" sz="2400" dirty="0" smtClean="0">
                <a:solidFill>
                  <a:schemeClr val="bg1"/>
                </a:solidFill>
              </a:rPr>
              <a:t>halen kullanılmakta olan sürümleridir.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3" y="2328531"/>
            <a:ext cx="5579076" cy="33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Uçak İzi">
  <a:themeElements>
    <a:clrScheme name="Kırmızı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198</TotalTime>
  <Words>347</Words>
  <Application>Microsoft Office PowerPoint</Application>
  <PresentationFormat>Ekran Gösterisi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Uçak İzi</vt:lpstr>
      <vt:lpstr>İŞLETİM SİSTEMİ</vt:lpstr>
      <vt:lpstr>İşletim Sistemi Nedir?</vt:lpstr>
      <vt:lpstr>İşletim Sisteminin Görevleri</vt:lpstr>
      <vt:lpstr>İşletim Sistemi</vt:lpstr>
      <vt:lpstr>İşletim Sistemi Olmazsa..</vt:lpstr>
      <vt:lpstr>İşletim Sistemi Nerelerde Kullanılır?</vt:lpstr>
      <vt:lpstr>Popüler İşletim Sistemleri</vt:lpstr>
      <vt:lpstr>Masaüstü İşletim Sistemleri</vt:lpstr>
      <vt:lpstr>Windows İşletim Sistemi</vt:lpstr>
      <vt:lpstr>MacOS İşletim Sistemi</vt:lpstr>
      <vt:lpstr>PARDUS İşletim Sistemi</vt:lpstr>
      <vt:lpstr>Mobil İşletim Sistemleri</vt:lpstr>
      <vt:lpstr>Android İşletim Sistemi</vt:lpstr>
      <vt:lpstr>iOS İşletim Sistemi</vt:lpstr>
      <vt:lpstr>Windows İşletim Sistemi</vt:lpstr>
      <vt:lpstr>İşletim Sistemi Nasıl Yüklenir?</vt:lpstr>
      <vt:lpstr>Hangi İşletim Sistemi?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İŞLETİM SİSTEMİ VE DOSYA YÖNETİMİ</dc:title>
  <dc:creator>Ahmet Soyarslan</dc:creator>
  <cp:lastModifiedBy>ALİOSMAN</cp:lastModifiedBy>
  <cp:revision>120</cp:revision>
  <dcterms:created xsi:type="dcterms:W3CDTF">2013-10-03T05:02:00Z</dcterms:created>
  <dcterms:modified xsi:type="dcterms:W3CDTF">2016-03-20T11:20:38Z</dcterms:modified>
</cp:coreProperties>
</file>